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8" r:id="rId3"/>
    <p:sldId id="410" r:id="rId4"/>
    <p:sldId id="380" r:id="rId6"/>
    <p:sldId id="385" r:id="rId7"/>
    <p:sldId id="405" r:id="rId8"/>
    <p:sldId id="381" r:id="rId9"/>
    <p:sldId id="273" r:id="rId10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伟 唐" initials="" lastIdx="1" clrIdx="0"/>
  <p:cmAuthor id="1" name="Administrator" initials="A" lastIdx="1" clrIdx="0"/>
  <p:cmAuthor id="2" name="作者" initials="A" lastIdx="0" clrIdx="1"/>
  <p:cmAuthor id="3" name="lenovo" initials="l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6F6"/>
    <a:srgbClr val="FECA14"/>
    <a:srgbClr val="FFFFFF"/>
    <a:srgbClr val="FFC000"/>
    <a:srgbClr val="B1906A"/>
    <a:srgbClr val="FFC614"/>
    <a:srgbClr val="F5C220"/>
    <a:srgbClr val="F4C220"/>
    <a:srgbClr val="FAD429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57"/>
        <p:guide pos="389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gs" Target="tags/tag63.xml"/><Relationship Id="rId14" Type="http://schemas.openxmlformats.org/officeDocument/2006/relationships/commentAuthors" Target="commentAuthors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空白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獴哥logo-源文件-07.png" descr="獴哥logo-源文件-07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00986" y="196159"/>
            <a:ext cx="1438360" cy="53812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6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036944" y="6376105"/>
            <a:ext cx="273656" cy="2642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xinghu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48515" cy="6858635"/>
          </a:xfrm>
          <a:prstGeom prst="rect">
            <a:avLst/>
          </a:prstGeom>
        </p:spPr>
      </p:pic>
      <p:pic>
        <p:nvPicPr>
          <p:cNvPr id="204" name="獴哥名片-纸质版-03.png" descr="獴哥名片-纸质版-03.png"/>
          <p:cNvPicPr>
            <a:picLocks noChangeAspect="1"/>
          </p:cNvPicPr>
          <p:nvPr/>
        </p:nvPicPr>
        <p:blipFill>
          <a:blip r:embed="rId2"/>
          <a:srcRect r="59605"/>
          <a:stretch>
            <a:fillRect/>
          </a:stretch>
        </p:blipFill>
        <p:spPr>
          <a:xfrm>
            <a:off x="363855" y="356870"/>
            <a:ext cx="1955800" cy="1789430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sp>
        <p:nvSpPr>
          <p:cNvPr id="5" name="文本框 4"/>
          <p:cNvSpPr txBox="1"/>
          <p:nvPr/>
        </p:nvSpPr>
        <p:spPr>
          <a:xfrm>
            <a:off x="565150" y="3573780"/>
            <a:ext cx="3657600" cy="7385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0" tIns="0" rIns="0" bIns="0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sz="4800" b="1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体检预约流程</a:t>
            </a:r>
            <a:endParaRPr kumimoji="0" lang="zh-CN" sz="4800" b="1" i="0" u="none" strike="noStrike" cap="none" spc="0" normalizeH="0" baseline="0" dirty="0" err="1">
              <a:ln>
                <a:noFill/>
              </a:ln>
              <a:solidFill>
                <a:schemeClr val="bg1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65150" y="4426585"/>
            <a:ext cx="1008000" cy="18000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0" tIns="0" rIns="0" bIns="0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32155" y="2146300"/>
            <a:ext cx="1219200" cy="36893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0" tIns="0" rIns="0" bIns="0" numCol="1" spcCol="38100" rtlCol="0" anchor="t" forceAA="0">
            <a:spAutoFit/>
          </a:bodyPr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獴哥健康</a:t>
            </a:r>
            <a:endParaRPr kumimoji="0" lang="zh-CN" altLang="en-US" sz="2400" b="1" i="0" u="none" strike="noStrike" cap="none" spc="0" normalizeH="0" baseline="0" dirty="0" err="1">
              <a:ln>
                <a:noFill/>
              </a:ln>
              <a:solidFill>
                <a:schemeClr val="bg1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未标题-2_画板 1 副本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3655"/>
            <a:ext cx="12192000" cy="6835140"/>
          </a:xfrm>
          <a:prstGeom prst="rect">
            <a:avLst/>
          </a:prstGeom>
        </p:spPr>
      </p:pic>
      <p:sp>
        <p:nvSpPr>
          <p:cNvPr id="14" name="圆角矩形 13"/>
          <p:cNvSpPr/>
          <p:nvPr/>
        </p:nvSpPr>
        <p:spPr>
          <a:xfrm>
            <a:off x="-1263650" y="453390"/>
            <a:ext cx="8207375" cy="6527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77215" y="116840"/>
            <a:ext cx="10515600" cy="1325563"/>
          </a:xfrm>
        </p:spPr>
        <p:txBody>
          <a:bodyPr/>
          <a:lstStyle/>
          <a:p>
            <a:pPr marL="12700" algn="l">
              <a:lnSpc>
                <a:spcPct val="100000"/>
              </a:lnSpc>
              <a:spcBef>
                <a:spcPts val="105"/>
              </a:spcBef>
            </a:pPr>
            <a:r>
              <a:rPr lang="en-US" altLang="zh-CN" sz="2400" spc="0">
                <a:ln>
                  <a:noFill/>
                </a:ln>
                <a:solidFill>
                  <a:srgbClr val="000000"/>
                </a:solidFill>
                <a:effectLst/>
              </a:rPr>
              <a:t>·</a:t>
            </a:r>
            <a:r>
              <a:rPr lang="zh-CN" altLang="en-US" sz="2400" b="1" kern="1200" spc="0" dirty="0">
                <a:ln>
                  <a:noFill/>
                </a:ln>
                <a:solidFill>
                  <a:schemeClr val="tx1"/>
                </a:solidFill>
                <a:effectLst/>
              </a:rPr>
              <a:t>医生IP孵化</a:t>
            </a:r>
            <a:r>
              <a:rPr lang="zh-CN" altLang="en-US" sz="2400" b="1" kern="1200" spc="0" dirty="0">
                <a:ln>
                  <a:noFill/>
                </a:ln>
                <a:solidFill>
                  <a:schemeClr val="tx1"/>
                </a:solidFill>
                <a:effectLst/>
                <a:sym typeface="+mn-ea"/>
              </a:rPr>
              <a:t>——</a:t>
            </a:r>
            <a:r>
              <a:rPr lang="zh-CN" altLang="en-US" sz="2400" b="1" kern="1200" spc="0" dirty="0">
                <a:ln>
                  <a:noFill/>
                </a:ln>
                <a:solidFill>
                  <a:schemeClr val="tx1"/>
                </a:solidFill>
                <a:effectLst/>
              </a:rPr>
              <a:t>打造医生形象，提升知名度</a:t>
            </a:r>
            <a:endParaRPr lang="zh-CN" altLang="en-US" sz="2400" b="1" kern="1200" spc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5" name="图片 14" descr="未标题-1_画板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695" y="359410"/>
            <a:ext cx="1805305" cy="84010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-1080770" y="453390"/>
            <a:ext cx="10637520" cy="6527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21970" y="595630"/>
            <a:ext cx="1353185" cy="36893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0" tIns="0" rIns="0" bIns="0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kumimoji="0" lang="zh-CN" altLang="en-US" sz="2400" b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</a:rPr>
              <a:t>预约入口</a:t>
            </a:r>
            <a:endParaRPr kumimoji="0" lang="zh-CN" altLang="en-US" sz="2400" b="1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t="4138" b="6589"/>
          <a:stretch>
            <a:fillRect/>
          </a:stretch>
        </p:blipFill>
        <p:spPr>
          <a:xfrm>
            <a:off x="8601075" y="1584960"/>
            <a:ext cx="2374900" cy="4603115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10287000" y="5896610"/>
            <a:ext cx="688975" cy="22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0207625" y="5577205"/>
            <a:ext cx="688975" cy="22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845185" y="1745615"/>
            <a:ext cx="7020560" cy="4574540"/>
            <a:chOff x="1331" y="2749"/>
            <a:chExt cx="11056" cy="7204"/>
          </a:xfrm>
        </p:grpSpPr>
        <p:grpSp>
          <p:nvGrpSpPr>
            <p:cNvPr id="2" name="组合 1"/>
            <p:cNvGrpSpPr/>
            <p:nvPr/>
          </p:nvGrpSpPr>
          <p:grpSpPr>
            <a:xfrm>
              <a:off x="7373" y="2749"/>
              <a:ext cx="5014" cy="6962"/>
              <a:chOff x="1154" y="3468"/>
              <a:chExt cx="5014" cy="6962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1154" y="3468"/>
                <a:ext cx="4730" cy="4711"/>
                <a:chOff x="10654" y="2857"/>
                <a:chExt cx="6196" cy="6171"/>
              </a:xfrm>
            </p:grpSpPr>
            <p:sp>
              <p:nvSpPr>
                <p:cNvPr id="10" name="圆角矩形 9"/>
                <p:cNvSpPr/>
                <p:nvPr/>
              </p:nvSpPr>
              <p:spPr>
                <a:xfrm>
                  <a:off x="10654" y="3444"/>
                  <a:ext cx="6196" cy="5584"/>
                </a:xfrm>
                <a:prstGeom prst="roundRect">
                  <a:avLst/>
                </a:prstGeom>
                <a:noFill/>
                <a:ln>
                  <a:solidFill>
                    <a:srgbClr val="FFC614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1906A"/>
                      </a:solidFill>
                    </a14:hiddenFill>
                  </a:ext>
                </a:extLst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1" name="Rounded Rectangle 91"/>
                <p:cNvSpPr/>
                <p:nvPr/>
              </p:nvSpPr>
              <p:spPr>
                <a:xfrm rot="10800000" flipV="1">
                  <a:off x="11257" y="2857"/>
                  <a:ext cx="4990" cy="948"/>
                </a:xfrm>
                <a:prstGeom prst="roundRect">
                  <a:avLst/>
                </a:prstGeom>
                <a:solidFill>
                  <a:srgbClr val="FFC61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rtl="1" fontAlgn="base"/>
                  <a:r>
                    <a:rPr lang="en-US" altLang="zh-CN" b="1" strike="noStrike" noProof="1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+mn-ea"/>
                      <a:sym typeface="+mn-lt"/>
                    </a:rPr>
                    <a:t> </a:t>
                  </a:r>
                  <a:r>
                    <a:rPr lang="zh-CN" altLang="en-US" b="1" strike="noStrike" noProof="1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+mn-ea"/>
                      <a:sym typeface="+mn-lt"/>
                    </a:rPr>
                    <a:t>公众号预约</a:t>
                  </a:r>
                  <a:endParaRPr lang="zh-CN" altLang="en-US" b="1" strike="noStrike" noProof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8" name="文本框 27"/>
              <p:cNvSpPr txBox="1"/>
              <p:nvPr/>
            </p:nvSpPr>
            <p:spPr>
              <a:xfrm>
                <a:off x="1804" y="8493"/>
                <a:ext cx="4364" cy="19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pPr algn="l"/>
                <a:r>
                  <a:rPr lang="zh-CN" altLang="en-US" sz="1400"/>
                  <a:t>预约步骤：</a:t>
                </a:r>
                <a:endParaRPr lang="en-US" altLang="zh-CN" sz="1400"/>
              </a:p>
              <a:p>
                <a:pPr algn="l"/>
                <a:r>
                  <a:rPr lang="en-US" altLang="zh-CN" sz="1400"/>
                  <a:t>1</a:t>
                </a:r>
                <a:r>
                  <a:rPr lang="zh-CN" altLang="en-US" sz="1400"/>
                  <a:t>、关注公众号</a:t>
                </a:r>
                <a:endParaRPr lang="zh-CN" altLang="en-US" sz="1400"/>
              </a:p>
              <a:p>
                <a:pPr algn="l"/>
                <a:r>
                  <a:rPr lang="en-US" altLang="zh-CN" sz="1400"/>
                  <a:t>[</a:t>
                </a:r>
                <a:r>
                  <a:rPr sz="1400">
                    <a:sym typeface="+mn-ea"/>
                  </a:rPr>
                  <a:t>天津市第一中心医院健康管理科</a:t>
                </a:r>
                <a:r>
                  <a:rPr lang="en-US" altLang="zh-CN" sz="1400"/>
                  <a:t>]</a:t>
                </a:r>
                <a:endParaRPr lang="en-US" altLang="zh-CN" sz="1400"/>
              </a:p>
              <a:p>
                <a:pPr algn="l"/>
                <a:r>
                  <a:rPr lang="en-US" altLang="zh-CN" sz="1400"/>
                  <a:t>2</a:t>
                </a:r>
                <a:r>
                  <a:rPr lang="zh-CN" altLang="en-US" sz="1400"/>
                  <a:t>、点击右下角</a:t>
                </a:r>
                <a:r>
                  <a:rPr lang="en-US" altLang="zh-CN" sz="1400"/>
                  <a:t>“</a:t>
                </a:r>
                <a:r>
                  <a:rPr lang="zh-CN" altLang="en-US" sz="1400"/>
                  <a:t>个人中心</a:t>
                </a:r>
                <a:r>
                  <a:rPr lang="en-US" altLang="zh-CN" sz="1400"/>
                  <a:t>”</a:t>
                </a:r>
                <a:endParaRPr lang="en-US" altLang="zh-CN" sz="1400"/>
              </a:p>
              <a:p>
                <a:pPr algn="l"/>
                <a:r>
                  <a:rPr lang="en-US" altLang="zh-CN" sz="1400"/>
                  <a:t>3</a:t>
                </a:r>
                <a:r>
                  <a:rPr lang="zh-CN" altLang="en-US" sz="1400"/>
                  <a:t>、选择</a:t>
                </a:r>
                <a:r>
                  <a:rPr lang="en-US" altLang="zh-CN" sz="1400"/>
                  <a:t>“</a:t>
                </a:r>
                <a:r>
                  <a:rPr lang="zh-CN" altLang="en-US" sz="1400"/>
                  <a:t>体检卡管理</a:t>
                </a:r>
                <a:r>
                  <a:rPr lang="en-US" altLang="zh-CN"/>
                  <a:t>”</a:t>
                </a:r>
                <a:endParaRPr lang="en-US" altLang="zh-CN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 rot="0">
              <a:off x="1331" y="2749"/>
              <a:ext cx="4730" cy="4711"/>
              <a:chOff x="13511" y="3468"/>
              <a:chExt cx="4730" cy="4711"/>
            </a:xfrm>
          </p:grpSpPr>
          <p:grpSp>
            <p:nvGrpSpPr>
              <p:cNvPr id="13" name="组合 12"/>
              <p:cNvGrpSpPr/>
              <p:nvPr/>
            </p:nvGrpSpPr>
            <p:grpSpPr>
              <a:xfrm rot="0">
                <a:off x="13511" y="3468"/>
                <a:ext cx="4730" cy="4711"/>
                <a:chOff x="10654" y="2857"/>
                <a:chExt cx="6196" cy="6171"/>
              </a:xfrm>
            </p:grpSpPr>
            <p:sp>
              <p:nvSpPr>
                <p:cNvPr id="19" name="圆角矩形 18"/>
                <p:cNvSpPr/>
                <p:nvPr/>
              </p:nvSpPr>
              <p:spPr>
                <a:xfrm>
                  <a:off x="10654" y="3444"/>
                  <a:ext cx="6196" cy="5584"/>
                </a:xfrm>
                <a:prstGeom prst="roundRect">
                  <a:avLst/>
                </a:prstGeom>
                <a:noFill/>
                <a:ln>
                  <a:solidFill>
                    <a:schemeClr val="bg2">
                      <a:lumMod val="75000"/>
                    </a:schemeClr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1906A"/>
                      </a:solidFill>
                    </a14:hiddenFill>
                  </a:ext>
                </a:extLst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0" name="Rounded Rectangle 91"/>
                <p:cNvSpPr/>
                <p:nvPr/>
              </p:nvSpPr>
              <p:spPr>
                <a:xfrm rot="10800000" flipV="1">
                  <a:off x="11257" y="2857"/>
                  <a:ext cx="4990" cy="948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rtl="1" fontAlgn="base"/>
                  <a:r>
                    <a:rPr lang="zh-CN" altLang="en-US" b="1" strike="noStrike" noProof="1" dirty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+mn-ea"/>
                      <a:sym typeface="+mn-lt"/>
                    </a:rPr>
                    <a:t>短信通知</a:t>
                  </a:r>
                  <a:endParaRPr lang="zh-CN" altLang="en-US" b="1" strike="noStrike" noProof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3" name="文本框 22"/>
              <p:cNvSpPr txBox="1"/>
              <p:nvPr/>
            </p:nvSpPr>
            <p:spPr>
              <a:xfrm>
                <a:off x="13832" y="4327"/>
                <a:ext cx="4088" cy="3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:r>
                  <a:rPr sz="1600"/>
                  <a:t>尊敬的</a:t>
                </a:r>
                <a:r>
                  <a:rPr lang="en-US" sz="1600"/>
                  <a:t>{</a:t>
                </a:r>
                <a:r>
                  <a:rPr lang="zh-CN" altLang="en-US" sz="1600"/>
                  <a:t>用户名</a:t>
                </a:r>
                <a:r>
                  <a:rPr lang="en-US" sz="1600"/>
                  <a:t>}</a:t>
                </a:r>
                <a:r>
                  <a:rPr sz="1600"/>
                  <a:t>，您的单位[</a:t>
                </a:r>
                <a:r>
                  <a:rPr lang="zh-CN" sz="1600"/>
                  <a:t>单位名称</a:t>
                </a:r>
                <a:r>
                  <a:rPr sz="1600"/>
                  <a:t>]给您发放了体检福利卡，请点击https://s.menggejk.com/00mF 或在公众号天津市第一中心医院健康管理科-个人中心-体检卡管理，通过兑换码领卡预约，兑换码：</a:t>
                </a:r>
                <a:r>
                  <a:rPr lang="en-US" sz="1600"/>
                  <a:t>{</a:t>
                </a:r>
                <a:r>
                  <a:rPr lang="zh-CN" altLang="en-US" sz="1600"/>
                  <a:t>兑换码</a:t>
                </a:r>
                <a:r>
                  <a:rPr lang="en-US" sz="1600"/>
                  <a:t>}</a:t>
                </a:r>
                <a:endParaRPr lang="en-US" sz="1600"/>
              </a:p>
            </p:txBody>
          </p:sp>
        </p:grpSp>
        <p:pic>
          <p:nvPicPr>
            <p:cNvPr id="6" name="图片 5" descr="qrcode_for_gh_de30ca43fd6c_3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8" y="3608"/>
              <a:ext cx="3440" cy="3440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917" y="7774"/>
              <a:ext cx="4709" cy="21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400">
                  <a:solidFill>
                    <a:srgbClr val="C00000"/>
                  </a:solidFill>
                </a:rPr>
                <a:t>如未收到短信</a:t>
              </a:r>
              <a:endParaRPr lang="zh-CN" altLang="en-US" sz="1400">
                <a:solidFill>
                  <a:srgbClr val="C00000"/>
                </a:solidFill>
              </a:endParaRPr>
            </a:p>
            <a:p>
              <a:r>
                <a:rPr lang="zh-CN" altLang="en-US" sz="1400">
                  <a:solidFill>
                    <a:schemeClr val="tx1"/>
                  </a:solidFill>
                </a:rPr>
                <a:t>①请先检查是否被拦截</a:t>
              </a:r>
              <a:endParaRPr lang="zh-CN" altLang="en-US" sz="1400">
                <a:solidFill>
                  <a:schemeClr val="tx1"/>
                </a:solidFill>
              </a:endParaRPr>
            </a:p>
            <a:p>
              <a:r>
                <a:rPr lang="zh-CN" altLang="en-US" sz="1400">
                  <a:solidFill>
                    <a:schemeClr val="tx1"/>
                  </a:solidFill>
                </a:rPr>
                <a:t>②如需帮助请微信联系：</a:t>
              </a:r>
              <a:endParaRPr lang="zh-CN" altLang="en-US" sz="1400">
                <a:solidFill>
                  <a:schemeClr val="tx1"/>
                </a:solidFill>
              </a:endParaRPr>
            </a:p>
            <a:p>
              <a:r>
                <a:rPr lang="en-US" altLang="zh-CN" sz="1400">
                  <a:solidFill>
                    <a:schemeClr val="tx1"/>
                  </a:solidFill>
                </a:rPr>
                <a:t>17794532335</a:t>
              </a:r>
              <a:endParaRPr lang="zh-CN" altLang="en-US" sz="1400">
                <a:solidFill>
                  <a:schemeClr val="tx1"/>
                </a:solidFill>
              </a:endParaRPr>
            </a:p>
            <a:p>
              <a:r>
                <a:rPr lang="zh-CN" altLang="en-US" sz="1400">
                  <a:solidFill>
                    <a:schemeClr val="tx1"/>
                  </a:solidFill>
                </a:rPr>
                <a:t>提供</a:t>
              </a:r>
              <a:r>
                <a:rPr lang="zh-CN" altLang="en-US" sz="1400">
                  <a:solidFill>
                    <a:schemeClr val="tx1"/>
                  </a:solidFill>
                </a:rPr>
                <a:t>单位、姓名、在用手机号。</a:t>
              </a:r>
              <a:endParaRPr lang="zh-CN" altLang="en-US" sz="1400">
                <a:solidFill>
                  <a:schemeClr val="tx1"/>
                </a:solidFill>
              </a:endParaRPr>
            </a:p>
            <a:p>
              <a:r>
                <a:rPr lang="zh-CN" altLang="en-US" sz="1400">
                  <a:solidFill>
                    <a:schemeClr val="tx1"/>
                  </a:solidFill>
                </a:rPr>
                <a:t>③服务时间：</a:t>
              </a:r>
              <a:r>
                <a:rPr lang="en-US" altLang="zh-CN" sz="1400">
                  <a:solidFill>
                    <a:schemeClr val="tx1"/>
                  </a:solidFill>
                </a:rPr>
                <a:t>9:00-19:00</a:t>
              </a:r>
              <a:r>
                <a:rPr lang="zh-CN" altLang="en-US" sz="1400">
                  <a:solidFill>
                    <a:schemeClr val="tx1"/>
                  </a:solidFill>
                </a:rPr>
                <a:t>（工作日）</a:t>
              </a:r>
              <a:endParaRPr lang="zh-CN" altLang="en-US" sz="140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未标题-2_画板 1 副本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35140"/>
          </a:xfrm>
          <a:prstGeom prst="rect">
            <a:avLst/>
          </a:prstGeom>
        </p:spPr>
      </p:pic>
      <p:sp>
        <p:nvSpPr>
          <p:cNvPr id="14" name="圆角矩形 13"/>
          <p:cNvSpPr/>
          <p:nvPr/>
        </p:nvSpPr>
        <p:spPr>
          <a:xfrm>
            <a:off x="-1263650" y="453390"/>
            <a:ext cx="8207375" cy="6527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21970" y="116205"/>
            <a:ext cx="10515600" cy="1325563"/>
          </a:xfrm>
        </p:spPr>
        <p:txBody>
          <a:bodyPr/>
          <a:lstStyle/>
          <a:p>
            <a:pPr marL="12700" algn="l">
              <a:lnSpc>
                <a:spcPct val="100000"/>
              </a:lnSpc>
              <a:spcBef>
                <a:spcPts val="105"/>
              </a:spcBef>
            </a:pPr>
            <a:r>
              <a:rPr lang="en-US" altLang="zh-CN" sz="2400" spc="0">
                <a:ln>
                  <a:noFill/>
                </a:ln>
                <a:solidFill>
                  <a:srgbClr val="000000"/>
                </a:solidFill>
                <a:effectLst/>
              </a:rPr>
              <a:t>·</a:t>
            </a:r>
            <a:r>
              <a:rPr lang="zh-CN" altLang="en-US" sz="2400" b="1" kern="1200" spc="0" dirty="0">
                <a:ln>
                  <a:noFill/>
                </a:ln>
                <a:solidFill>
                  <a:schemeClr val="tx1"/>
                </a:solidFill>
                <a:effectLst/>
              </a:rPr>
              <a:t>医生IP孵化</a:t>
            </a:r>
            <a:r>
              <a:rPr lang="zh-CN" altLang="en-US" sz="2400" b="1" kern="1200" spc="0" dirty="0">
                <a:ln>
                  <a:noFill/>
                </a:ln>
                <a:solidFill>
                  <a:schemeClr val="tx1"/>
                </a:solidFill>
                <a:effectLst/>
                <a:sym typeface="+mn-ea"/>
              </a:rPr>
              <a:t>——</a:t>
            </a:r>
            <a:r>
              <a:rPr lang="zh-CN" altLang="en-US" sz="2400" b="1" kern="1200" spc="0" dirty="0">
                <a:ln>
                  <a:noFill/>
                </a:ln>
                <a:solidFill>
                  <a:schemeClr val="tx1"/>
                </a:solidFill>
                <a:effectLst/>
              </a:rPr>
              <a:t>打造医生形象，提升知名度</a:t>
            </a:r>
            <a:endParaRPr lang="zh-CN" altLang="en-US" sz="2400" b="1" kern="1200" spc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5" name="图片 14" descr="未标题-1_画板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695" y="359410"/>
            <a:ext cx="1805305" cy="84010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-1080770" y="453390"/>
            <a:ext cx="10637520" cy="6527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21970" y="595630"/>
            <a:ext cx="3010535" cy="36893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0" tIns="0" rIns="0" bIns="0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sz="2400" b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预约流程</a:t>
            </a:r>
            <a:r>
              <a:rPr lang="en-US" altLang="zh-CN" sz="2400" b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400" b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体检卡领取</a:t>
            </a:r>
            <a:endParaRPr lang="zh-CN" altLang="en-US" sz="2400" b="1">
              <a:ln>
                <a:noFill/>
              </a:ln>
              <a:solidFill>
                <a:srgbClr val="00000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10845" y="1342390"/>
            <a:ext cx="2451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/>
              <a:t>1</a:t>
            </a:r>
            <a:r>
              <a:rPr lang="zh-CN" altLang="en-US" sz="1200"/>
              <a:t>、</a:t>
            </a:r>
            <a:r>
              <a:rPr lang="zh-CN" sz="1200"/>
              <a:t>登录</a:t>
            </a:r>
            <a:endParaRPr lang="zh-CN" sz="1200"/>
          </a:p>
          <a:p>
            <a:pPr algn="ctr"/>
            <a:r>
              <a:rPr lang="zh-CN" sz="1200"/>
              <a:t>输入手机号</a:t>
            </a:r>
            <a:r>
              <a:rPr lang="en-US" altLang="zh-CN" sz="1200"/>
              <a:t>+</a:t>
            </a:r>
            <a:r>
              <a:rPr lang="zh-CN" altLang="en-US" sz="1200"/>
              <a:t>验证码</a:t>
            </a:r>
            <a:r>
              <a:rPr lang="en-US" altLang="zh-CN" sz="1200"/>
              <a:t>-</a:t>
            </a:r>
            <a:r>
              <a:rPr lang="zh-CN" altLang="en-US" sz="1200"/>
              <a:t>登录</a:t>
            </a:r>
            <a:endParaRPr lang="zh-CN" altLang="en-US" sz="1200"/>
          </a:p>
        </p:txBody>
      </p:sp>
      <p:sp>
        <p:nvSpPr>
          <p:cNvPr id="13" name="文本框 12"/>
          <p:cNvSpPr txBox="1"/>
          <p:nvPr/>
        </p:nvSpPr>
        <p:spPr>
          <a:xfrm>
            <a:off x="3353435" y="1383030"/>
            <a:ext cx="24485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200"/>
              <a:t>2</a:t>
            </a:r>
            <a:r>
              <a:rPr lang="zh-CN" altLang="en-US" sz="1200"/>
              <a:t>、领取体检卡</a:t>
            </a:r>
            <a:endParaRPr lang="zh-CN" altLang="en-US" sz="1200"/>
          </a:p>
          <a:p>
            <a:pPr algn="ctr"/>
            <a:r>
              <a:rPr lang="zh-CN" altLang="en-US" sz="1200"/>
              <a:t>点击下方</a:t>
            </a:r>
            <a:r>
              <a:rPr lang="en-US" altLang="zh-CN" sz="1200"/>
              <a:t>“</a:t>
            </a:r>
            <a:r>
              <a:rPr lang="zh-CN" altLang="en-US" sz="1200"/>
              <a:t>领取体检卡</a:t>
            </a:r>
            <a:r>
              <a:rPr lang="en-US" altLang="zh-CN" sz="1200"/>
              <a:t>”</a:t>
            </a:r>
            <a:endParaRPr lang="en-US" altLang="zh-CN" sz="1200"/>
          </a:p>
        </p:txBody>
      </p:sp>
      <p:sp>
        <p:nvSpPr>
          <p:cNvPr id="16" name="文本框 15"/>
          <p:cNvSpPr txBox="1"/>
          <p:nvPr/>
        </p:nvSpPr>
        <p:spPr>
          <a:xfrm>
            <a:off x="6546215" y="1383030"/>
            <a:ext cx="22548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200"/>
              <a:t>3</a:t>
            </a:r>
            <a:r>
              <a:rPr lang="zh-CN" altLang="en-US" sz="1200"/>
              <a:t>、输入兑换码</a:t>
            </a:r>
            <a:endParaRPr lang="zh-CN" altLang="en-US" sz="1200"/>
          </a:p>
          <a:p>
            <a:pPr algn="ctr"/>
            <a:r>
              <a:rPr lang="zh-CN" altLang="en-US" sz="1200"/>
              <a:t>短信通道进入会自动填充</a:t>
            </a:r>
            <a:endParaRPr lang="zh-CN" altLang="en-US" sz="1200"/>
          </a:p>
        </p:txBody>
      </p:sp>
      <p:sp>
        <p:nvSpPr>
          <p:cNvPr id="17" name="文本框 16"/>
          <p:cNvSpPr txBox="1"/>
          <p:nvPr/>
        </p:nvSpPr>
        <p:spPr>
          <a:xfrm>
            <a:off x="9317355" y="1342390"/>
            <a:ext cx="22542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200"/>
              <a:t>4</a:t>
            </a:r>
            <a:r>
              <a:rPr lang="zh-CN" altLang="en-US" sz="1200"/>
              <a:t>、核验身份证后</a:t>
            </a:r>
            <a:r>
              <a:rPr lang="en-US" altLang="zh-CN" sz="1200"/>
              <a:t>4</a:t>
            </a:r>
            <a:r>
              <a:rPr lang="zh-CN" altLang="en-US" sz="1200"/>
              <a:t>位</a:t>
            </a:r>
            <a:endParaRPr lang="zh-CN" altLang="en-US" sz="1200"/>
          </a:p>
          <a:p>
            <a:pPr algn="ctr"/>
            <a:r>
              <a:rPr lang="zh-CN" altLang="en-US" sz="1200"/>
              <a:t>输入身份证后</a:t>
            </a:r>
            <a:r>
              <a:rPr lang="en-US" altLang="zh-CN" sz="1200"/>
              <a:t>4</a:t>
            </a:r>
            <a:r>
              <a:rPr lang="zh-CN" altLang="en-US" sz="1200"/>
              <a:t>位</a:t>
            </a:r>
            <a:r>
              <a:rPr lang="en-US" altLang="zh-CN" sz="1200"/>
              <a:t>-</a:t>
            </a:r>
            <a:r>
              <a:rPr lang="zh-CN" altLang="en-US" sz="1200"/>
              <a:t>点击下一步</a:t>
            </a:r>
            <a:endParaRPr lang="zh-CN" altLang="en-US" sz="120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t="4139" b="13476"/>
          <a:stretch>
            <a:fillRect/>
          </a:stretch>
        </p:blipFill>
        <p:spPr>
          <a:xfrm>
            <a:off x="9198610" y="1896745"/>
            <a:ext cx="2492375" cy="4448810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9607550" y="4361815"/>
            <a:ext cx="1789430" cy="32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10000615" y="4866005"/>
            <a:ext cx="887730" cy="32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t="4502" b="13683"/>
          <a:stretch>
            <a:fillRect/>
          </a:stretch>
        </p:blipFill>
        <p:spPr>
          <a:xfrm>
            <a:off x="410845" y="1926590"/>
            <a:ext cx="2485390" cy="440817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005840" y="3951605"/>
            <a:ext cx="1445260" cy="32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1875790" y="4651375"/>
            <a:ext cx="887730" cy="32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518160" y="4651375"/>
            <a:ext cx="1110615" cy="32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1171575" y="5419090"/>
            <a:ext cx="887730" cy="32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rcRect t="3776" b="13659"/>
          <a:stretch>
            <a:fillRect/>
          </a:stretch>
        </p:blipFill>
        <p:spPr>
          <a:xfrm>
            <a:off x="3416935" y="1934845"/>
            <a:ext cx="2490470" cy="445643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462020" y="2385695"/>
            <a:ext cx="2376805" cy="3676650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4206240" y="6062345"/>
            <a:ext cx="887730" cy="32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rcRect t="4435" b="13474"/>
          <a:stretch>
            <a:fillRect/>
          </a:stretch>
        </p:blipFill>
        <p:spPr>
          <a:xfrm>
            <a:off x="6452235" y="2021205"/>
            <a:ext cx="2424430" cy="4313555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6687820" y="4118610"/>
            <a:ext cx="887730" cy="32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7229475" y="4651375"/>
            <a:ext cx="887730" cy="32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未标题-2_画板 1 副本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35140"/>
          </a:xfrm>
          <a:prstGeom prst="rect">
            <a:avLst/>
          </a:prstGeom>
        </p:spPr>
      </p:pic>
      <p:sp>
        <p:nvSpPr>
          <p:cNvPr id="14" name="圆角矩形 13"/>
          <p:cNvSpPr/>
          <p:nvPr/>
        </p:nvSpPr>
        <p:spPr>
          <a:xfrm>
            <a:off x="-1263650" y="453390"/>
            <a:ext cx="8207375" cy="6527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77215" y="116840"/>
            <a:ext cx="10515600" cy="1325563"/>
          </a:xfrm>
        </p:spPr>
        <p:txBody>
          <a:bodyPr/>
          <a:lstStyle/>
          <a:p>
            <a:pPr marL="12700" algn="l">
              <a:lnSpc>
                <a:spcPct val="100000"/>
              </a:lnSpc>
              <a:spcBef>
                <a:spcPts val="105"/>
              </a:spcBef>
            </a:pPr>
            <a:r>
              <a:rPr lang="en-US" altLang="zh-CN" sz="2400" spc="0">
                <a:ln>
                  <a:noFill/>
                </a:ln>
                <a:solidFill>
                  <a:srgbClr val="000000"/>
                </a:solidFill>
                <a:effectLst/>
              </a:rPr>
              <a:t>·</a:t>
            </a:r>
            <a:r>
              <a:rPr lang="zh-CN" altLang="en-US" sz="2400" b="1" kern="1200" spc="0" dirty="0">
                <a:ln>
                  <a:noFill/>
                </a:ln>
                <a:solidFill>
                  <a:schemeClr val="tx1"/>
                </a:solidFill>
                <a:effectLst/>
              </a:rPr>
              <a:t>医生IP孵化</a:t>
            </a:r>
            <a:r>
              <a:rPr lang="zh-CN" altLang="en-US" sz="2400" b="1" kern="1200" spc="0" dirty="0">
                <a:ln>
                  <a:noFill/>
                </a:ln>
                <a:solidFill>
                  <a:schemeClr val="tx1"/>
                </a:solidFill>
                <a:effectLst/>
                <a:sym typeface="+mn-ea"/>
              </a:rPr>
              <a:t>——</a:t>
            </a:r>
            <a:r>
              <a:rPr lang="zh-CN" altLang="en-US" sz="2400" b="1" kern="1200" spc="0" dirty="0">
                <a:ln>
                  <a:noFill/>
                </a:ln>
                <a:solidFill>
                  <a:schemeClr val="tx1"/>
                </a:solidFill>
                <a:effectLst/>
              </a:rPr>
              <a:t>打造医生形象，提升知名度</a:t>
            </a:r>
            <a:endParaRPr lang="zh-CN" altLang="en-US" sz="2400" b="1" kern="1200" spc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5" name="图片 14" descr="未标题-1_画板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695" y="359410"/>
            <a:ext cx="1805305" cy="84010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-1080770" y="453390"/>
            <a:ext cx="10637520" cy="6527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21970" y="595630"/>
            <a:ext cx="3620135" cy="36893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0" tIns="0" rIns="0" bIns="0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sz="2400" b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预约流程</a:t>
            </a:r>
            <a:r>
              <a:rPr lang="en-US" altLang="zh-CN" sz="2400" b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400" b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套餐、项目选择</a:t>
            </a:r>
            <a:endParaRPr lang="zh-CN" altLang="en-US" sz="2400" b="1">
              <a:ln>
                <a:noFill/>
              </a:ln>
              <a:solidFill>
                <a:srgbClr val="00000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28395" y="1516380"/>
            <a:ext cx="17621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/>
              <a:t>5</a:t>
            </a:r>
            <a:r>
              <a:rPr lang="zh-CN" altLang="en-US" sz="1200"/>
              <a:t>、</a:t>
            </a:r>
            <a:r>
              <a:rPr lang="en-US" altLang="zh-CN" sz="1200"/>
              <a:t> </a:t>
            </a:r>
            <a:r>
              <a:rPr lang="zh-CN" altLang="en-US" sz="1200"/>
              <a:t>点击</a:t>
            </a:r>
            <a:r>
              <a:rPr lang="en-US" altLang="zh-CN" sz="1200"/>
              <a:t>“</a:t>
            </a:r>
            <a:r>
              <a:rPr lang="zh-CN" altLang="en-US" sz="1200"/>
              <a:t>去使用</a:t>
            </a:r>
            <a:r>
              <a:rPr lang="en-US" altLang="zh-CN" sz="1200"/>
              <a:t>”</a:t>
            </a:r>
            <a:endParaRPr lang="en-US" altLang="zh-CN" sz="1200"/>
          </a:p>
        </p:txBody>
      </p:sp>
      <p:sp>
        <p:nvSpPr>
          <p:cNvPr id="13" name="文本框 12"/>
          <p:cNvSpPr txBox="1"/>
          <p:nvPr/>
        </p:nvSpPr>
        <p:spPr>
          <a:xfrm>
            <a:off x="3768090" y="1515110"/>
            <a:ext cx="21183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200"/>
              <a:t>6</a:t>
            </a:r>
            <a:r>
              <a:rPr lang="zh-CN" altLang="en-US" sz="1200"/>
              <a:t>、点击立即预约</a:t>
            </a:r>
            <a:endParaRPr lang="zh-CN" altLang="en-US" sz="1200"/>
          </a:p>
        </p:txBody>
      </p:sp>
      <p:sp>
        <p:nvSpPr>
          <p:cNvPr id="16" name="文本框 15"/>
          <p:cNvSpPr txBox="1"/>
          <p:nvPr/>
        </p:nvSpPr>
        <p:spPr>
          <a:xfrm>
            <a:off x="6369685" y="1515110"/>
            <a:ext cx="56451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200"/>
              <a:t>*</a:t>
            </a:r>
            <a:r>
              <a:rPr lang="zh-CN" altLang="en-US" sz="1200"/>
              <a:t>如婚姻状况不正确：请点击婚姻状况</a:t>
            </a:r>
            <a:r>
              <a:rPr lang="en-US" altLang="zh-CN" sz="1200"/>
              <a:t>-</a:t>
            </a:r>
            <a:r>
              <a:rPr lang="zh-CN" altLang="en-US" sz="1200"/>
              <a:t>选择后点击确定</a:t>
            </a:r>
            <a:endParaRPr lang="zh-CN" altLang="en-US" sz="1200"/>
          </a:p>
        </p:txBody>
      </p:sp>
      <p:sp>
        <p:nvSpPr>
          <p:cNvPr id="24" name="矩形 23"/>
          <p:cNvSpPr/>
          <p:nvPr/>
        </p:nvSpPr>
        <p:spPr>
          <a:xfrm>
            <a:off x="2500630" y="3058795"/>
            <a:ext cx="678815" cy="32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 t="3775" b="13300"/>
          <a:stretch>
            <a:fillRect/>
          </a:stretch>
        </p:blipFill>
        <p:spPr>
          <a:xfrm>
            <a:off x="6509385" y="1865630"/>
            <a:ext cx="2492375" cy="4478020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8004810" y="3157855"/>
            <a:ext cx="996950" cy="39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rcRect t="4127" b="14546"/>
          <a:stretch>
            <a:fillRect/>
          </a:stretch>
        </p:blipFill>
        <p:spPr>
          <a:xfrm>
            <a:off x="9391015" y="1863090"/>
            <a:ext cx="2492375" cy="439166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0349230" y="5445125"/>
            <a:ext cx="65532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11258550" y="3193415"/>
            <a:ext cx="655320" cy="2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1443335" y="4360545"/>
            <a:ext cx="441960" cy="2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10847070" y="3124200"/>
            <a:ext cx="411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①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848850" y="5326380"/>
            <a:ext cx="411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②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1014075" y="4291965"/>
            <a:ext cx="411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③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t="4492" b="13476"/>
          <a:stretch>
            <a:fillRect/>
          </a:stretch>
        </p:blipFill>
        <p:spPr>
          <a:xfrm>
            <a:off x="784225" y="1865630"/>
            <a:ext cx="2492375" cy="442976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91845" y="3961130"/>
            <a:ext cx="2425065" cy="2026920"/>
          </a:xfrm>
          <a:prstGeom prst="rect">
            <a:avLst/>
          </a:prstGeom>
          <a:solidFill>
            <a:srgbClr val="F6F6F6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rcRect t="4492" b="14005"/>
          <a:stretch>
            <a:fillRect/>
          </a:stretch>
        </p:blipFill>
        <p:spPr>
          <a:xfrm>
            <a:off x="3580765" y="1863090"/>
            <a:ext cx="2492375" cy="4401185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4326890" y="5882005"/>
            <a:ext cx="1445260" cy="32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2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9175" y="2199640"/>
            <a:ext cx="2512695" cy="154114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1592580" y="3423920"/>
            <a:ext cx="1297305" cy="155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1508760" y="3430905"/>
            <a:ext cx="1179830" cy="18351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 sz="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29</a:t>
            </a:r>
            <a:r>
              <a:rPr lang="zh-CN" altLang="en-US" sz="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en-US" altLang="zh-CN" sz="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08:00-10</a:t>
            </a:r>
            <a:r>
              <a:rPr lang="zh-CN" altLang="en-US" sz="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lang="zh-CN" altLang="en-US" sz="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en-US" altLang="zh-CN" sz="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24:00</a:t>
            </a:r>
            <a:endParaRPr lang="en-US" altLang="zh-CN" sz="6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未标题-2_画板 1 副本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35140"/>
          </a:xfrm>
          <a:prstGeom prst="rect">
            <a:avLst/>
          </a:prstGeom>
        </p:spPr>
      </p:pic>
      <p:sp>
        <p:nvSpPr>
          <p:cNvPr id="14" name="圆角矩形 13"/>
          <p:cNvSpPr/>
          <p:nvPr/>
        </p:nvSpPr>
        <p:spPr>
          <a:xfrm>
            <a:off x="-1263650" y="453390"/>
            <a:ext cx="8207375" cy="6527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77215" y="116840"/>
            <a:ext cx="10515600" cy="1325563"/>
          </a:xfrm>
        </p:spPr>
        <p:txBody>
          <a:bodyPr/>
          <a:lstStyle/>
          <a:p>
            <a:pPr marL="12700" algn="l">
              <a:lnSpc>
                <a:spcPct val="100000"/>
              </a:lnSpc>
              <a:spcBef>
                <a:spcPts val="105"/>
              </a:spcBef>
            </a:pPr>
            <a:r>
              <a:rPr lang="en-US" altLang="zh-CN" sz="2400" spc="0">
                <a:ln>
                  <a:noFill/>
                </a:ln>
                <a:solidFill>
                  <a:srgbClr val="000000"/>
                </a:solidFill>
                <a:effectLst/>
              </a:rPr>
              <a:t>·</a:t>
            </a:r>
            <a:r>
              <a:rPr lang="zh-CN" altLang="en-US" sz="2400" b="1" kern="1200" spc="0" dirty="0">
                <a:ln>
                  <a:noFill/>
                </a:ln>
                <a:solidFill>
                  <a:schemeClr val="tx1"/>
                </a:solidFill>
                <a:effectLst/>
              </a:rPr>
              <a:t>医生IP孵化</a:t>
            </a:r>
            <a:r>
              <a:rPr lang="zh-CN" altLang="en-US" sz="2400" b="1" kern="1200" spc="0" dirty="0">
                <a:ln>
                  <a:noFill/>
                </a:ln>
                <a:solidFill>
                  <a:schemeClr val="tx1"/>
                </a:solidFill>
                <a:effectLst/>
                <a:sym typeface="+mn-ea"/>
              </a:rPr>
              <a:t>——</a:t>
            </a:r>
            <a:r>
              <a:rPr lang="zh-CN" altLang="en-US" sz="2400" b="1" kern="1200" spc="0" dirty="0">
                <a:ln>
                  <a:noFill/>
                </a:ln>
                <a:solidFill>
                  <a:schemeClr val="tx1"/>
                </a:solidFill>
                <a:effectLst/>
              </a:rPr>
              <a:t>打造医生形象，提升知名度</a:t>
            </a:r>
            <a:endParaRPr lang="zh-CN" altLang="en-US" sz="2400" b="1" kern="1200" spc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5" name="图片 14" descr="未标题-1_画板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695" y="359410"/>
            <a:ext cx="1805305" cy="84010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-1080770" y="453390"/>
            <a:ext cx="10637520" cy="6527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21970" y="595630"/>
            <a:ext cx="3315335" cy="36893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0" tIns="0" rIns="0" bIns="0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sz="2400" b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预约流程</a:t>
            </a:r>
            <a:r>
              <a:rPr lang="en-US" altLang="zh-CN" sz="2400" b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400" b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体检日期选择</a:t>
            </a:r>
            <a:endParaRPr lang="zh-CN" altLang="en-US" sz="2400" b="1">
              <a:ln>
                <a:noFill/>
              </a:ln>
              <a:solidFill>
                <a:srgbClr val="00000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63575" y="1527175"/>
            <a:ext cx="232473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/>
              <a:t>8</a:t>
            </a:r>
            <a:r>
              <a:rPr lang="zh-CN" altLang="en-US" sz="1200"/>
              <a:t>、</a:t>
            </a:r>
            <a:r>
              <a:rPr lang="en-US" altLang="zh-CN" sz="1200"/>
              <a:t> </a:t>
            </a:r>
            <a:r>
              <a:rPr lang="zh-CN" altLang="en-US" sz="1200"/>
              <a:t>点击</a:t>
            </a:r>
            <a:r>
              <a:rPr lang="zh-CN" sz="1200"/>
              <a:t>体检时间，选择日期</a:t>
            </a:r>
            <a:endParaRPr lang="zh-CN" sz="1200"/>
          </a:p>
        </p:txBody>
      </p:sp>
      <p:sp>
        <p:nvSpPr>
          <p:cNvPr id="13" name="文本框 12"/>
          <p:cNvSpPr txBox="1"/>
          <p:nvPr/>
        </p:nvSpPr>
        <p:spPr>
          <a:xfrm>
            <a:off x="3525520" y="1527175"/>
            <a:ext cx="21183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200"/>
              <a:t>9</a:t>
            </a:r>
            <a:r>
              <a:rPr lang="zh-CN" altLang="en-US" sz="1200"/>
              <a:t>、选择时段</a:t>
            </a:r>
            <a:endParaRPr lang="zh-CN" altLang="en-US" sz="1200"/>
          </a:p>
        </p:txBody>
      </p:sp>
      <p:sp>
        <p:nvSpPr>
          <p:cNvPr id="16" name="文本框 15"/>
          <p:cNvSpPr txBox="1"/>
          <p:nvPr/>
        </p:nvSpPr>
        <p:spPr>
          <a:xfrm>
            <a:off x="5972810" y="1480820"/>
            <a:ext cx="29756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200"/>
              <a:t>10</a:t>
            </a:r>
            <a:r>
              <a:rPr lang="zh-CN" altLang="en-US" sz="1200"/>
              <a:t>、点击</a:t>
            </a:r>
            <a:r>
              <a:rPr lang="en-US" altLang="zh-CN" sz="1200"/>
              <a:t>“</a:t>
            </a:r>
            <a:r>
              <a:rPr lang="zh-CN" altLang="en-US" sz="1200"/>
              <a:t>立即支付</a:t>
            </a:r>
            <a:r>
              <a:rPr lang="en-US" altLang="zh-CN" sz="1200"/>
              <a:t>”</a:t>
            </a:r>
            <a:endParaRPr lang="en-US" altLang="zh-CN" sz="1200"/>
          </a:p>
          <a:p>
            <a:pPr algn="ctr"/>
            <a:r>
              <a:rPr lang="zh-CN" altLang="en-US" sz="1200"/>
              <a:t>（不会扣款）</a:t>
            </a:r>
            <a:endParaRPr lang="zh-CN" altLang="en-US" sz="1200"/>
          </a:p>
        </p:txBody>
      </p:sp>
      <p:sp>
        <p:nvSpPr>
          <p:cNvPr id="17" name="文本框 16"/>
          <p:cNvSpPr txBox="1"/>
          <p:nvPr/>
        </p:nvSpPr>
        <p:spPr>
          <a:xfrm>
            <a:off x="9034780" y="1527175"/>
            <a:ext cx="21532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200"/>
              <a:t>11</a:t>
            </a:r>
            <a:r>
              <a:rPr lang="zh-CN" altLang="en-US" sz="1200"/>
              <a:t>、预约成功</a:t>
            </a:r>
            <a:endParaRPr lang="zh-CN" altLang="en-US" sz="12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t="4304" b="14299"/>
          <a:stretch>
            <a:fillRect/>
          </a:stretch>
        </p:blipFill>
        <p:spPr>
          <a:xfrm>
            <a:off x="521970" y="2035175"/>
            <a:ext cx="2492375" cy="4395470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2309495" y="3780790"/>
            <a:ext cx="678815" cy="32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t="4316" b="13923"/>
          <a:stretch>
            <a:fillRect/>
          </a:stretch>
        </p:blipFill>
        <p:spPr>
          <a:xfrm>
            <a:off x="3437255" y="2035175"/>
            <a:ext cx="2492375" cy="441515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rcRect t="4316" b="14311"/>
          <a:stretch>
            <a:fillRect/>
          </a:stretch>
        </p:blipFill>
        <p:spPr>
          <a:xfrm>
            <a:off x="6254750" y="2032635"/>
            <a:ext cx="2492375" cy="43942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750175" y="6064885"/>
            <a:ext cx="678815" cy="32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rcRect t="4516" b="14299"/>
          <a:stretch>
            <a:fillRect/>
          </a:stretch>
        </p:blipFill>
        <p:spPr>
          <a:xfrm>
            <a:off x="9034780" y="2035175"/>
            <a:ext cx="2492375" cy="43840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未标题-2_画板 1 副本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35140"/>
          </a:xfrm>
          <a:prstGeom prst="rect">
            <a:avLst/>
          </a:prstGeom>
        </p:spPr>
      </p:pic>
      <p:sp>
        <p:nvSpPr>
          <p:cNvPr id="14" name="圆角矩形 13"/>
          <p:cNvSpPr/>
          <p:nvPr/>
        </p:nvSpPr>
        <p:spPr>
          <a:xfrm>
            <a:off x="-1263650" y="453390"/>
            <a:ext cx="8207375" cy="6527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77215" y="116840"/>
            <a:ext cx="10515600" cy="1325563"/>
          </a:xfrm>
        </p:spPr>
        <p:txBody>
          <a:bodyPr/>
          <a:lstStyle/>
          <a:p>
            <a:pPr marL="12700" algn="l">
              <a:lnSpc>
                <a:spcPct val="100000"/>
              </a:lnSpc>
              <a:spcBef>
                <a:spcPts val="105"/>
              </a:spcBef>
            </a:pPr>
            <a:r>
              <a:rPr lang="en-US" altLang="zh-CN" sz="2400" spc="0">
                <a:ln>
                  <a:noFill/>
                </a:ln>
                <a:solidFill>
                  <a:srgbClr val="000000"/>
                </a:solidFill>
                <a:effectLst/>
              </a:rPr>
              <a:t>·</a:t>
            </a:r>
            <a:r>
              <a:rPr lang="zh-CN" altLang="en-US" sz="2400" b="1" kern="1200" spc="0" dirty="0">
                <a:ln>
                  <a:noFill/>
                </a:ln>
                <a:solidFill>
                  <a:schemeClr val="tx1"/>
                </a:solidFill>
                <a:effectLst/>
              </a:rPr>
              <a:t>医生IP孵化</a:t>
            </a:r>
            <a:r>
              <a:rPr lang="zh-CN" altLang="en-US" sz="2400" b="1" kern="1200" spc="0" dirty="0">
                <a:ln>
                  <a:noFill/>
                </a:ln>
                <a:solidFill>
                  <a:schemeClr val="tx1"/>
                </a:solidFill>
                <a:effectLst/>
                <a:sym typeface="+mn-ea"/>
              </a:rPr>
              <a:t>——</a:t>
            </a:r>
            <a:r>
              <a:rPr lang="zh-CN" altLang="en-US" sz="2400" b="1" kern="1200" spc="0" dirty="0">
                <a:ln>
                  <a:noFill/>
                </a:ln>
                <a:solidFill>
                  <a:schemeClr val="tx1"/>
                </a:solidFill>
                <a:effectLst/>
              </a:rPr>
              <a:t>打造医生形象，提升知名度</a:t>
            </a:r>
            <a:endParaRPr lang="zh-CN" altLang="en-US" sz="2400" b="1" kern="1200" spc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5" name="图片 14" descr="未标题-1_画板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695" y="359410"/>
            <a:ext cx="1805305" cy="84010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-1080770" y="453390"/>
            <a:ext cx="10637520" cy="6527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21970" y="595630"/>
            <a:ext cx="1353185" cy="36893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0" tIns="0" rIns="0" bIns="0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sz="2400" b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改期流程</a:t>
            </a:r>
            <a:endParaRPr lang="zh-CN" altLang="en-US" sz="2400" b="1">
              <a:ln>
                <a:noFill/>
              </a:ln>
              <a:solidFill>
                <a:srgbClr val="00000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1955" y="1262380"/>
            <a:ext cx="2527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1</a:t>
            </a:r>
            <a:r>
              <a:rPr lang="zh-CN" altLang="en-US" sz="1200"/>
              <a:t>、</a:t>
            </a:r>
            <a:r>
              <a:rPr lang="zh-CN" altLang="en-US" sz="1200"/>
              <a:t>通过预约成功短信</a:t>
            </a:r>
            <a:r>
              <a:rPr lang="zh-CN" altLang="en-US" sz="1200"/>
              <a:t>或公众号进入个人中心</a:t>
            </a:r>
            <a:r>
              <a:rPr lang="en-US" altLang="zh-CN" sz="1200"/>
              <a:t>-</a:t>
            </a:r>
            <a:r>
              <a:rPr lang="zh-CN" altLang="en-US" sz="1200"/>
              <a:t>我的订单后点击</a:t>
            </a:r>
            <a:r>
              <a:rPr lang="en-US" altLang="zh-CN" sz="1200"/>
              <a:t>“</a:t>
            </a:r>
            <a:r>
              <a:rPr lang="zh-CN" altLang="en-US" sz="1200"/>
              <a:t>修改预约</a:t>
            </a:r>
            <a:r>
              <a:rPr lang="en-US" altLang="zh-CN" sz="1200"/>
              <a:t>”</a:t>
            </a:r>
            <a:endParaRPr lang="en-US" altLang="zh-CN" sz="1200"/>
          </a:p>
        </p:txBody>
      </p:sp>
      <p:sp>
        <p:nvSpPr>
          <p:cNvPr id="13" name="文本框 12"/>
          <p:cNvSpPr txBox="1"/>
          <p:nvPr/>
        </p:nvSpPr>
        <p:spPr>
          <a:xfrm>
            <a:off x="3262630" y="1322070"/>
            <a:ext cx="27235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200"/>
              <a:t>2</a:t>
            </a:r>
            <a:r>
              <a:rPr lang="zh-CN" altLang="en-US" sz="1200"/>
              <a:t>、点击</a:t>
            </a:r>
            <a:r>
              <a:rPr lang="en-US" altLang="zh-CN" sz="1200"/>
              <a:t>“</a:t>
            </a:r>
            <a:r>
              <a:rPr lang="zh-CN" altLang="en-US" sz="1200"/>
              <a:t>体检日期</a:t>
            </a:r>
            <a:r>
              <a:rPr lang="en-US" altLang="zh-CN" sz="1200"/>
              <a:t>”-</a:t>
            </a:r>
            <a:r>
              <a:rPr lang="zh-CN" altLang="en-US" sz="1200"/>
              <a:t>选择可改日期</a:t>
            </a:r>
            <a:endParaRPr lang="zh-CN" altLang="en-US" sz="1200"/>
          </a:p>
        </p:txBody>
      </p:sp>
      <p:sp>
        <p:nvSpPr>
          <p:cNvPr id="17" name="文本框 16"/>
          <p:cNvSpPr txBox="1"/>
          <p:nvPr/>
        </p:nvSpPr>
        <p:spPr>
          <a:xfrm>
            <a:off x="6774815" y="1285240"/>
            <a:ext cx="17462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200"/>
              <a:t>3</a:t>
            </a:r>
            <a:r>
              <a:rPr lang="zh-CN" altLang="en-US" sz="1200"/>
              <a:t>、选择时段</a:t>
            </a:r>
            <a:r>
              <a:rPr lang="en-US" altLang="zh-CN" sz="1200"/>
              <a:t>-</a:t>
            </a:r>
            <a:r>
              <a:rPr lang="zh-CN" altLang="en-US" sz="1200"/>
              <a:t>点击确定</a:t>
            </a:r>
            <a:endParaRPr lang="zh-CN" altLang="en-US" sz="1200"/>
          </a:p>
        </p:txBody>
      </p:sp>
      <p:sp>
        <p:nvSpPr>
          <p:cNvPr id="19" name="文本框 18"/>
          <p:cNvSpPr txBox="1"/>
          <p:nvPr/>
        </p:nvSpPr>
        <p:spPr>
          <a:xfrm>
            <a:off x="9652635" y="1285240"/>
            <a:ext cx="17462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200"/>
              <a:t>4</a:t>
            </a:r>
            <a:r>
              <a:rPr lang="zh-CN" altLang="en-US" sz="1200"/>
              <a:t>、点击</a:t>
            </a:r>
            <a:r>
              <a:rPr lang="en-US" altLang="zh-CN" sz="1200"/>
              <a:t>“</a:t>
            </a:r>
            <a:r>
              <a:rPr lang="zh-CN" altLang="en-US" sz="1200"/>
              <a:t>提交预约</a:t>
            </a:r>
            <a:r>
              <a:rPr lang="en-US" altLang="zh-CN" sz="1200"/>
              <a:t>”</a:t>
            </a:r>
            <a:endParaRPr lang="en-US" altLang="zh-CN" sz="12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t="4516" b="9207"/>
          <a:stretch>
            <a:fillRect/>
          </a:stretch>
        </p:blipFill>
        <p:spPr>
          <a:xfrm>
            <a:off x="521970" y="1804670"/>
            <a:ext cx="2492375" cy="465899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250440" y="3068320"/>
            <a:ext cx="678815" cy="32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510540" y="3486150"/>
            <a:ext cx="2503805" cy="3105150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t="4704" b="13723"/>
          <a:stretch>
            <a:fillRect/>
          </a:stretch>
        </p:blipFill>
        <p:spPr>
          <a:xfrm>
            <a:off x="3378200" y="1813560"/>
            <a:ext cx="2492375" cy="4404995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4610100" y="4380230"/>
            <a:ext cx="1260475" cy="30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3434080" y="4973955"/>
            <a:ext cx="2436495" cy="50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t="4116" b="13523"/>
          <a:stretch>
            <a:fillRect/>
          </a:stretch>
        </p:blipFill>
        <p:spPr>
          <a:xfrm>
            <a:off x="6402070" y="1798320"/>
            <a:ext cx="2492375" cy="4447540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6988810" y="5788660"/>
            <a:ext cx="1319530" cy="42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rcRect t="4704" b="14899"/>
          <a:stretch>
            <a:fillRect/>
          </a:stretch>
        </p:blipFill>
        <p:spPr>
          <a:xfrm>
            <a:off x="9279890" y="1813560"/>
            <a:ext cx="2492375" cy="434149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10168255" y="5189220"/>
            <a:ext cx="678815" cy="32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xinghu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48515" cy="6858635"/>
          </a:xfrm>
          <a:prstGeom prst="rect">
            <a:avLst/>
          </a:prstGeom>
        </p:spPr>
      </p:pic>
      <p:sp>
        <p:nvSpPr>
          <p:cNvPr id="411" name="TextBox 7"/>
          <p:cNvSpPr txBox="1"/>
          <p:nvPr/>
        </p:nvSpPr>
        <p:spPr>
          <a:xfrm>
            <a:off x="391795" y="2898140"/>
            <a:ext cx="3926205" cy="861695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defTabSz="1219200">
              <a:defRPr sz="56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微软雅黑" panose="020B0503020204020204" charset="-122"/>
              </a:rPr>
              <a:t>THANKS</a:t>
            </a:r>
            <a:endParaRPr>
              <a:latin typeface="Arial Black" panose="020B0A04020102020204" charset="0"/>
              <a:ea typeface="微软雅黑" panose="020B0503020204020204" charset="-122"/>
              <a:cs typeface="Arial Black" panose="020B0A04020102020204" charset="0"/>
              <a:sym typeface="微软雅黑" panose="020B0503020204020204" charset="-122"/>
            </a:endParaRPr>
          </a:p>
        </p:txBody>
      </p:sp>
      <p:sp>
        <p:nvSpPr>
          <p:cNvPr id="2" name="TextBox 7"/>
          <p:cNvSpPr txBox="1"/>
          <p:nvPr/>
        </p:nvSpPr>
        <p:spPr>
          <a:xfrm>
            <a:off x="391795" y="3759835"/>
            <a:ext cx="3926205" cy="27686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defTabSz="1219200">
              <a:defRPr sz="56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en-US" sz="1800"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微软雅黑" panose="020B0503020204020204" charset="-122"/>
              </a:rPr>
              <a:t>FOR</a:t>
            </a:r>
            <a:r>
              <a:rPr sz="1800"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微软雅黑" panose="020B0503020204020204" charset="-122"/>
              </a:rPr>
              <a:t> </a:t>
            </a:r>
            <a:r>
              <a:rPr lang="en-US" sz="1800"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  <a:sym typeface="微软雅黑" panose="020B0503020204020204" charset="-122"/>
              </a:rPr>
              <a:t>WATCHING</a:t>
            </a:r>
            <a:endParaRPr lang="en-US" sz="1800">
              <a:latin typeface="Arial Black" panose="020B0A04020102020204" charset="0"/>
              <a:ea typeface="微软雅黑" panose="020B0503020204020204" charset="-122"/>
              <a:cs typeface="Arial Black" panose="020B0A04020102020204" charset="0"/>
              <a:sym typeface="微软雅黑" panose="020B0503020204020204" charset="-122"/>
            </a:endParaRPr>
          </a:p>
        </p:txBody>
      </p:sp>
      <p:pic>
        <p:nvPicPr>
          <p:cNvPr id="204" name="獴哥名片-纸质版-03.png" descr="獴哥名片-纸质版-03.png"/>
          <p:cNvPicPr>
            <a:picLocks noChangeAspect="1"/>
          </p:cNvPicPr>
          <p:nvPr/>
        </p:nvPicPr>
        <p:blipFill>
          <a:blip r:embed="rId2"/>
          <a:srcRect r="59605"/>
          <a:stretch>
            <a:fillRect/>
          </a:stretch>
        </p:blipFill>
        <p:spPr>
          <a:xfrm>
            <a:off x="391795" y="979805"/>
            <a:ext cx="1955800" cy="1789430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</p:spTree>
  </p:cSld>
  <p:clrMapOvr>
    <a:masterClrMapping/>
  </p:clrMapOvr>
  <p:transition spd="med"/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COMMONDATA" val="eyJoZGlkIjoiZjU2M2JmZmRhOWYxMDEzNTQzMGVmMDBlYmRkNTY0M2Y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684</Words>
  <Application>WPS 演示</Application>
  <PresentationFormat>宽屏</PresentationFormat>
  <Paragraphs>90</Paragraphs>
  <Slides>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8" baseType="lpstr">
      <vt:lpstr>Arial</vt:lpstr>
      <vt:lpstr>宋体</vt:lpstr>
      <vt:lpstr>Wingdings</vt:lpstr>
      <vt:lpstr>Wingdings</vt:lpstr>
      <vt:lpstr>微软雅黑</vt:lpstr>
      <vt:lpstr>Arial</vt:lpstr>
      <vt:lpstr>Arial Black</vt:lpstr>
      <vt:lpstr>Arial Unicode MS</vt:lpstr>
      <vt:lpstr>Calibri</vt:lpstr>
      <vt:lpstr>黑体</vt:lpstr>
      <vt:lpstr>Office 主题​​</vt:lpstr>
      <vt:lpstr>PowerPoint 演示文稿</vt:lpstr>
      <vt:lpstr>·医生IP孵化——打造医生形象，提升知名度</vt:lpstr>
      <vt:lpstr>·医生IP孵化——打造医生形象，提升知名度</vt:lpstr>
      <vt:lpstr>·医生IP孵化——打造医生形象，提升知名度</vt:lpstr>
      <vt:lpstr>·医生IP孵化——打造医生形象，提升知名度</vt:lpstr>
      <vt:lpstr>·医生IP孵化——打造医生形象，提升知名度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王木木</cp:lastModifiedBy>
  <cp:revision>243</cp:revision>
  <dcterms:created xsi:type="dcterms:W3CDTF">2019-06-19T02:08:00Z</dcterms:created>
  <dcterms:modified xsi:type="dcterms:W3CDTF">2022-09-27T02:35:24Z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4CC7E71B44924F5FA89F7E55CF32A0CC</vt:lpwstr>
  </property>
</Properties>
</file>