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325" r:id="rId3"/>
    <p:sldId id="296" r:id="rId4"/>
    <p:sldId id="308" r:id="rId5"/>
    <p:sldId id="328" r:id="rId6"/>
    <p:sldId id="333" r:id="rId7"/>
    <p:sldId id="334" r:id="rId8"/>
    <p:sldId id="335" r:id="rId9"/>
    <p:sldId id="336" r:id="rId10"/>
    <p:sldId id="342" r:id="rId11"/>
    <p:sldId id="360" r:id="rId12"/>
    <p:sldId id="343" r:id="rId13"/>
    <p:sldId id="351" r:id="rId14"/>
    <p:sldId id="350" r:id="rId15"/>
    <p:sldId id="344" r:id="rId16"/>
    <p:sldId id="346" r:id="rId17"/>
    <p:sldId id="347" r:id="rId18"/>
    <p:sldId id="348" r:id="rId19"/>
    <p:sldId id="349" r:id="rId20"/>
    <p:sldId id="358" r:id="rId21"/>
    <p:sldId id="359" r:id="rId22"/>
    <p:sldId id="353" r:id="rId23"/>
    <p:sldId id="354" r:id="rId24"/>
    <p:sldId id="355" r:id="rId25"/>
    <p:sldId id="357" r:id="rId26"/>
    <p:sldId id="356" r:id="rId27"/>
    <p:sldId id="323"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5FD"/>
    <a:srgbClr val="84006A"/>
    <a:srgbClr val="8500A6"/>
    <a:srgbClr val="2193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5" d="100"/>
          <a:sy n="65" d="100"/>
        </p:scale>
        <p:origin x="616"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2023/7/30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zh-CN"/>
              <a:t>字体不统一</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2023/7/30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xml"/><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4.png"/><Relationship Id="rId11" Type="http://schemas.openxmlformats.org/officeDocument/2006/relationships/image" Target="../media/image25.jpeg"/><Relationship Id="rId5" Type="http://schemas.openxmlformats.org/officeDocument/2006/relationships/image" Target="../media/image3.png"/><Relationship Id="rId10" Type="http://schemas.openxmlformats.org/officeDocument/2006/relationships/image" Target="../media/image24.jpeg"/><Relationship Id="rId4" Type="http://schemas.openxmlformats.org/officeDocument/2006/relationships/image" Target="../media/image2.pn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image" Target="../media/image2.png"/><Relationship Id="rId21" Type="http://schemas.openxmlformats.org/officeDocument/2006/relationships/tags" Target="../tags/tag22.xml"/><Relationship Id="rId34" Type="http://schemas.openxmlformats.org/officeDocument/2006/relationships/tags" Target="../tags/tag35.xml"/><Relationship Id="rId42" Type="http://schemas.openxmlformats.org/officeDocument/2006/relationships/image" Target="../media/image5.emf"/><Relationship Id="rId47" Type="http://schemas.openxmlformats.org/officeDocument/2006/relationships/image" Target="../media/image10.jpeg"/><Relationship Id="rId50" Type="http://schemas.openxmlformats.org/officeDocument/2006/relationships/image" Target="../media/image13.png"/><Relationship Id="rId55" Type="http://schemas.openxmlformats.org/officeDocument/2006/relationships/image" Target="../media/image18.png"/><Relationship Id="rId7" Type="http://schemas.openxmlformats.org/officeDocument/2006/relationships/tags" Target="../tags/tag8.xml"/><Relationship Id="rId2" Type="http://schemas.openxmlformats.org/officeDocument/2006/relationships/tags" Target="../tags/tag3.xml"/><Relationship Id="rId16" Type="http://schemas.openxmlformats.org/officeDocument/2006/relationships/tags" Target="../tags/tag17.xml"/><Relationship Id="rId29" Type="http://schemas.openxmlformats.org/officeDocument/2006/relationships/tags" Target="../tags/tag30.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image" Target="../media/image3.png"/><Relationship Id="rId45" Type="http://schemas.openxmlformats.org/officeDocument/2006/relationships/image" Target="../media/image8.jpeg"/><Relationship Id="rId53" Type="http://schemas.openxmlformats.org/officeDocument/2006/relationships/image" Target="../media/image16.emf"/><Relationship Id="rId5" Type="http://schemas.openxmlformats.org/officeDocument/2006/relationships/tags" Target="../tags/tag6.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4" Type="http://schemas.openxmlformats.org/officeDocument/2006/relationships/image" Target="../media/image7.emf"/><Relationship Id="rId52" Type="http://schemas.openxmlformats.org/officeDocument/2006/relationships/image" Target="../media/image15.jpe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 Id="rId43" Type="http://schemas.openxmlformats.org/officeDocument/2006/relationships/image" Target="../media/image6.emf"/><Relationship Id="rId48" Type="http://schemas.openxmlformats.org/officeDocument/2006/relationships/image" Target="../media/image11.jpeg"/><Relationship Id="rId8" Type="http://schemas.openxmlformats.org/officeDocument/2006/relationships/tags" Target="../tags/tag9.xml"/><Relationship Id="rId51" Type="http://schemas.openxmlformats.org/officeDocument/2006/relationships/image" Target="../media/image14.png"/><Relationship Id="rId3" Type="http://schemas.openxmlformats.org/officeDocument/2006/relationships/tags" Target="../tags/tag4.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slideLayout" Target="../slideLayouts/slideLayout1.xml"/><Relationship Id="rId46" Type="http://schemas.openxmlformats.org/officeDocument/2006/relationships/image" Target="../media/image9.png"/><Relationship Id="rId20" Type="http://schemas.openxmlformats.org/officeDocument/2006/relationships/tags" Target="../tags/tag21.xml"/><Relationship Id="rId41" Type="http://schemas.openxmlformats.org/officeDocument/2006/relationships/image" Target="../media/image4.png"/><Relationship Id="rId54" Type="http://schemas.openxmlformats.org/officeDocument/2006/relationships/image" Target="../media/image17.emf"/><Relationship Id="rId1" Type="http://schemas.openxmlformats.org/officeDocument/2006/relationships/tags" Target="../tags/tag2.xml"/><Relationship Id="rId6" Type="http://schemas.openxmlformats.org/officeDocument/2006/relationships/tags" Target="../tags/tag7.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4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7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7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7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7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tags" Target="../tags/tag75.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p:txBody>
          <a:bodyPr/>
          <a:lstStyle/>
          <a:p>
            <a:endParaRPr lang="zh-CN" altLang="en-US"/>
          </a:p>
        </p:txBody>
      </p:sp>
      <p:sp>
        <p:nvSpPr>
          <p:cNvPr id="9" name="副标题 8"/>
          <p:cNvSpPr>
            <a:spLocks noGrp="1"/>
          </p:cNvSpPr>
          <p:nvPr>
            <p:ph type="subTitle" idx="1"/>
          </p:nvPr>
        </p:nvSpPr>
        <p:spPr/>
        <p:txBody>
          <a:bodyPr/>
          <a:lstStyle/>
          <a:p>
            <a:endParaRPr lang="zh-CN" altLang="en-US"/>
          </a:p>
        </p:txBody>
      </p:sp>
      <p:pic>
        <p:nvPicPr>
          <p:cNvPr id="2" name="图片 1" descr="G:\新建文件夹\配图\1-03.png1-03"/>
          <p:cNvPicPr>
            <a:picLocks noChangeAspect="1"/>
          </p:cNvPicPr>
          <p:nvPr/>
        </p:nvPicPr>
        <p:blipFill>
          <a:blip r:embed="rId3"/>
          <a:srcRect/>
          <a:stretch>
            <a:fillRect/>
          </a:stretch>
        </p:blipFill>
        <p:spPr>
          <a:xfrm>
            <a:off x="-16827" y="14605"/>
            <a:ext cx="12225655" cy="6877685"/>
          </a:xfrm>
          <a:prstGeom prst="rect">
            <a:avLst/>
          </a:prstGeom>
        </p:spPr>
      </p:pic>
      <p:sp>
        <p:nvSpPr>
          <p:cNvPr id="6" name="文本框 5"/>
          <p:cNvSpPr txBox="1"/>
          <p:nvPr/>
        </p:nvSpPr>
        <p:spPr>
          <a:xfrm>
            <a:off x="8214995" y="3392170"/>
            <a:ext cx="3352165" cy="521970"/>
          </a:xfrm>
          <a:prstGeom prst="rect">
            <a:avLst/>
          </a:prstGeom>
          <a:noFill/>
        </p:spPr>
        <p:txBody>
          <a:bodyPr wrap="square" rtlCol="0">
            <a:spAutoFit/>
          </a:bodyPr>
          <a:lstStyle/>
          <a:p>
            <a:pPr algn="r"/>
            <a:r>
              <a:rPr lang="zh-CN" altLang="en-US" sz="2800">
                <a:solidFill>
                  <a:srgbClr val="84006A"/>
                </a:solidFill>
                <a:latin typeface="微软雅黑" panose="020B0503020204020204" charset="-122"/>
                <a:ea typeface="微软雅黑" panose="020B0503020204020204" charset="-122"/>
              </a:rPr>
              <a:t>南开大学化学学院</a:t>
            </a:r>
          </a:p>
        </p:txBody>
      </p:sp>
      <p:sp>
        <p:nvSpPr>
          <p:cNvPr id="7" name="文本框 6"/>
          <p:cNvSpPr txBox="1"/>
          <p:nvPr/>
        </p:nvSpPr>
        <p:spPr>
          <a:xfrm>
            <a:off x="6223819" y="3876675"/>
            <a:ext cx="5384616" cy="892552"/>
          </a:xfrm>
          <a:prstGeom prst="rect">
            <a:avLst/>
          </a:prstGeom>
          <a:noFill/>
        </p:spPr>
        <p:txBody>
          <a:bodyPr wrap="square" rtlCol="0">
            <a:spAutoFit/>
          </a:bodyPr>
          <a:lstStyle/>
          <a:p>
            <a:pPr algn="r"/>
            <a:r>
              <a:rPr lang="zh-CN" altLang="en-US" sz="5200" b="1" dirty="0" smtClean="0">
                <a:solidFill>
                  <a:srgbClr val="84006A"/>
                </a:solidFill>
                <a:latin typeface="微软雅黑" panose="020B0503020204020204" charset="-122"/>
                <a:ea typeface="微软雅黑" panose="020B0503020204020204" charset="-122"/>
              </a:rPr>
              <a:t>化学伯苓班介绍</a:t>
            </a:r>
            <a:endParaRPr lang="zh-CN" altLang="en-US" sz="5200" b="1" dirty="0">
              <a:solidFill>
                <a:srgbClr val="84006A"/>
              </a:solidFill>
              <a:latin typeface="微软雅黑" panose="020B0503020204020204" charset="-122"/>
              <a:ea typeface="微软雅黑" panose="020B0503020204020204" charset="-122"/>
            </a:endParaRPr>
          </a:p>
        </p:txBody>
      </p:sp>
      <p:sp>
        <p:nvSpPr>
          <p:cNvPr id="11" name="文本框 10"/>
          <p:cNvSpPr txBox="1"/>
          <p:nvPr/>
        </p:nvSpPr>
        <p:spPr>
          <a:xfrm>
            <a:off x="7813675" y="6051550"/>
            <a:ext cx="3756660" cy="460375"/>
          </a:xfrm>
          <a:prstGeom prst="rect">
            <a:avLst/>
          </a:prstGeom>
          <a:noFill/>
        </p:spPr>
        <p:txBody>
          <a:bodyPr wrap="none" rtlCol="0">
            <a:spAutoFit/>
          </a:bodyPr>
          <a:lstStyle/>
          <a:p>
            <a:pPr algn="l"/>
            <a:r>
              <a:rPr lang="zh-CN" altLang="en-US" sz="2400">
                <a:solidFill>
                  <a:srgbClr val="84006A"/>
                </a:solidFill>
                <a:latin typeface="Arial" panose="020B0604020202020204" pitchFamily="34" charset="0"/>
                <a:cs typeface="Arial" panose="020B0604020202020204" pitchFamily="34" charset="0"/>
              </a:rPr>
              <a:t>http://chem.nankai.edu.cn/  </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6" name="矩形 5"/>
          <p:cNvSpPr/>
          <p:nvPr/>
        </p:nvSpPr>
        <p:spPr>
          <a:xfrm>
            <a:off x="629265" y="829412"/>
            <a:ext cx="8613058" cy="406971"/>
          </a:xfrm>
          <a:prstGeom prst="rect">
            <a:avLst/>
          </a:prstGeom>
        </p:spPr>
        <p:txBody>
          <a:bodyPr wrap="square">
            <a:spAutoFit/>
          </a:bodyPr>
          <a:lstStyle/>
          <a:p>
            <a:pPr>
              <a:lnSpc>
                <a:spcPct val="125000"/>
              </a:lnSpc>
              <a:buFont typeface="Monotype Sorts"/>
            </a:pPr>
            <a:r>
              <a:rPr lang="zh-CN" altLang="en-US" b="1" dirty="0">
                <a:solidFill>
                  <a:srgbClr val="0000FF"/>
                </a:solidFill>
                <a:latin typeface="+mn-ea"/>
              </a:rPr>
              <a:t>每月聘请一位著名化学家为伯苓班本科生作伯苓讲座并分享科研体会。</a:t>
            </a:r>
          </a:p>
        </p:txBody>
      </p:sp>
      <p:sp>
        <p:nvSpPr>
          <p:cNvPr id="7" name="矩形 6"/>
          <p:cNvSpPr/>
          <p:nvPr/>
        </p:nvSpPr>
        <p:spPr>
          <a:xfrm>
            <a:off x="393290" y="1603413"/>
            <a:ext cx="10805652" cy="3731278"/>
          </a:xfrm>
          <a:prstGeom prst="rect">
            <a:avLst/>
          </a:prstGeom>
        </p:spPr>
        <p:txBody>
          <a:bodyPr wrap="square">
            <a:spAutoFit/>
          </a:bodyPr>
          <a:lstStyle/>
          <a:p>
            <a:pPr>
              <a:lnSpc>
                <a:spcPct val="150000"/>
              </a:lnSpc>
            </a:pPr>
            <a:r>
              <a:rPr lang="en-US" altLang="zh-CN" sz="2000" dirty="0">
                <a:latin typeface="+mn-ea"/>
                <a:cs typeface="Times New Roman" panose="02020603050405020304" pitchFamily="18" charset="0"/>
                <a:sym typeface="+mn-ea"/>
              </a:rPr>
              <a:t>2017.04.28</a:t>
            </a:r>
            <a:r>
              <a:rPr lang="zh-CN" altLang="en-US" sz="2000" dirty="0">
                <a:latin typeface="+mn-ea"/>
                <a:cs typeface="Times New Roman" panose="02020603050405020304" pitchFamily="18" charset="0"/>
                <a:sym typeface="+mn-ea"/>
              </a:rPr>
              <a:t>，合成创造未来，</a:t>
            </a:r>
            <a:r>
              <a:rPr lang="zh-CN" altLang="en-US" sz="2000" dirty="0">
                <a:solidFill>
                  <a:srgbClr val="0000FF"/>
                </a:solidFill>
                <a:latin typeface="+mn-ea"/>
                <a:cs typeface="Times New Roman" panose="02020603050405020304" pitchFamily="18" charset="0"/>
                <a:sym typeface="+mn-ea"/>
              </a:rPr>
              <a:t>丁奎岭院士，</a:t>
            </a:r>
            <a:r>
              <a:rPr lang="zh-CN" altLang="en-US" sz="2000" dirty="0">
                <a:latin typeface="+mn-ea"/>
                <a:cs typeface="Times New Roman" panose="02020603050405020304" pitchFamily="18" charset="0"/>
                <a:sym typeface="+mn-ea"/>
              </a:rPr>
              <a:t>中科院上海有机所</a:t>
            </a:r>
            <a:endParaRPr lang="en-US" altLang="zh-CN" sz="2000" dirty="0">
              <a:latin typeface="+mn-ea"/>
              <a:cs typeface="Times New Roman" panose="02020603050405020304" pitchFamily="18" charset="0"/>
              <a:sym typeface="+mn-ea"/>
            </a:endParaRPr>
          </a:p>
          <a:p>
            <a:pPr>
              <a:lnSpc>
                <a:spcPct val="150000"/>
              </a:lnSpc>
            </a:pPr>
            <a:r>
              <a:rPr lang="en-US" altLang="zh-CN" sz="2000" dirty="0">
                <a:latin typeface="+mn-ea"/>
                <a:cs typeface="Times New Roman" panose="02020603050405020304" pitchFamily="18" charset="0"/>
                <a:sym typeface="+mn-ea"/>
              </a:rPr>
              <a:t>2017.05.26</a:t>
            </a:r>
            <a:r>
              <a:rPr lang="zh-CN" altLang="en-US" sz="2000" dirty="0">
                <a:latin typeface="+mn-ea"/>
                <a:cs typeface="Times New Roman" panose="02020603050405020304" pitchFamily="18" charset="0"/>
                <a:sym typeface="+mn-ea"/>
              </a:rPr>
              <a:t>，纳米催化与未来能源，</a:t>
            </a:r>
            <a:r>
              <a:rPr lang="zh-CN" altLang="en-US" sz="2000" dirty="0">
                <a:solidFill>
                  <a:srgbClr val="0000FF"/>
                </a:solidFill>
                <a:latin typeface="+mn-ea"/>
                <a:cs typeface="Times New Roman" panose="02020603050405020304" pitchFamily="18" charset="0"/>
                <a:sym typeface="+mn-ea"/>
              </a:rPr>
              <a:t>赵东元院士</a:t>
            </a:r>
            <a:r>
              <a:rPr lang="zh-CN" altLang="en-US" sz="2000" dirty="0">
                <a:latin typeface="+mn-ea"/>
                <a:cs typeface="Times New Roman" panose="02020603050405020304" pitchFamily="18" charset="0"/>
                <a:sym typeface="+mn-ea"/>
              </a:rPr>
              <a:t>，复旦大学</a:t>
            </a:r>
          </a:p>
          <a:p>
            <a:pPr>
              <a:lnSpc>
                <a:spcPct val="150000"/>
              </a:lnSpc>
            </a:pPr>
            <a:r>
              <a:rPr lang="en-US" altLang="zh-CN" sz="2000" dirty="0">
                <a:latin typeface="+mn-ea"/>
                <a:cs typeface="Times New Roman" panose="02020603050405020304" pitchFamily="18" charset="0"/>
                <a:sym typeface="+mn-ea"/>
              </a:rPr>
              <a:t>2017.09.29</a:t>
            </a:r>
            <a:r>
              <a:rPr lang="zh-CN" altLang="en-US" sz="2000" dirty="0">
                <a:latin typeface="+mn-ea"/>
                <a:cs typeface="Times New Roman" panose="02020603050405020304" pitchFamily="18" charset="0"/>
                <a:sym typeface="+mn-ea"/>
              </a:rPr>
              <a:t>，精准化学</a:t>
            </a:r>
            <a:r>
              <a:rPr lang="en-US" altLang="zh-CN" sz="2000" dirty="0">
                <a:latin typeface="+mn-ea"/>
                <a:cs typeface="Times New Roman" panose="02020603050405020304" pitchFamily="18" charset="0"/>
                <a:sym typeface="+mn-ea"/>
              </a:rPr>
              <a:t>2.0---</a:t>
            </a:r>
            <a:r>
              <a:rPr lang="zh-CN" altLang="en-US" sz="2000" dirty="0">
                <a:latin typeface="+mn-ea"/>
                <a:cs typeface="Times New Roman" panose="02020603050405020304" pitchFamily="18" charset="0"/>
                <a:sym typeface="+mn-ea"/>
              </a:rPr>
              <a:t>化学让生活更美好，</a:t>
            </a:r>
            <a:r>
              <a:rPr lang="zh-CN" altLang="en-US" sz="2000" dirty="0">
                <a:solidFill>
                  <a:srgbClr val="0000FF"/>
                </a:solidFill>
                <a:latin typeface="+mn-ea"/>
                <a:cs typeface="Times New Roman" panose="02020603050405020304" pitchFamily="18" charset="0"/>
                <a:sym typeface="+mn-ea"/>
              </a:rPr>
              <a:t>田禾院士</a:t>
            </a:r>
            <a:r>
              <a:rPr lang="zh-CN" altLang="en-US" sz="2000" dirty="0">
                <a:latin typeface="+mn-ea"/>
                <a:cs typeface="Times New Roman" panose="02020603050405020304" pitchFamily="18" charset="0"/>
                <a:sym typeface="+mn-ea"/>
              </a:rPr>
              <a:t>，华东理工大学</a:t>
            </a:r>
          </a:p>
          <a:p>
            <a:pPr>
              <a:lnSpc>
                <a:spcPct val="150000"/>
              </a:lnSpc>
            </a:pPr>
            <a:r>
              <a:rPr lang="en-US" altLang="zh-CN" sz="2000" dirty="0">
                <a:latin typeface="+mn-ea"/>
                <a:cs typeface="Times New Roman" panose="02020603050405020304" pitchFamily="18" charset="0"/>
                <a:sym typeface="+mn-ea"/>
              </a:rPr>
              <a:t>2017.10.27</a:t>
            </a:r>
            <a:r>
              <a:rPr lang="zh-CN" altLang="en-US" sz="2000" dirty="0">
                <a:latin typeface="+mn-ea"/>
                <a:cs typeface="Times New Roman" panose="02020603050405020304" pitchFamily="18" charset="0"/>
                <a:sym typeface="+mn-ea"/>
              </a:rPr>
              <a:t>，分子材料聚集态：从一维到二维，</a:t>
            </a:r>
            <a:r>
              <a:rPr lang="zh-CN" altLang="en-US" sz="2000" dirty="0">
                <a:solidFill>
                  <a:srgbClr val="0000FF"/>
                </a:solidFill>
                <a:latin typeface="+mn-ea"/>
                <a:cs typeface="Times New Roman" panose="02020603050405020304" pitchFamily="18" charset="0"/>
                <a:sym typeface="+mn-ea"/>
              </a:rPr>
              <a:t>李玉良院士</a:t>
            </a:r>
            <a:r>
              <a:rPr lang="zh-CN" altLang="en-US" sz="2000" dirty="0">
                <a:latin typeface="+mn-ea"/>
                <a:cs typeface="Times New Roman" panose="02020603050405020304" pitchFamily="18" charset="0"/>
                <a:sym typeface="+mn-ea"/>
              </a:rPr>
              <a:t>，中科院化学所</a:t>
            </a:r>
            <a:endParaRPr lang="en-US" altLang="zh-CN" sz="2000" dirty="0">
              <a:latin typeface="+mn-ea"/>
              <a:cs typeface="Times New Roman" panose="02020603050405020304" pitchFamily="18" charset="0"/>
              <a:sym typeface="+mn-ea"/>
            </a:endParaRPr>
          </a:p>
          <a:p>
            <a:pPr>
              <a:lnSpc>
                <a:spcPct val="150000"/>
              </a:lnSpc>
            </a:pPr>
            <a:r>
              <a:rPr lang="en-US" altLang="zh-CN" sz="2000" dirty="0">
                <a:latin typeface="+mn-ea"/>
                <a:cs typeface="Times New Roman" panose="02020603050405020304" pitchFamily="18" charset="0"/>
                <a:sym typeface="+mn-ea"/>
              </a:rPr>
              <a:t>2018.03.30</a:t>
            </a:r>
            <a:r>
              <a:rPr lang="zh-CN" altLang="en-US" sz="2000" dirty="0">
                <a:latin typeface="+mn-ea"/>
                <a:cs typeface="Times New Roman" panose="02020603050405020304" pitchFamily="18" charset="0"/>
                <a:sym typeface="+mn-ea"/>
              </a:rPr>
              <a:t>，在失败与偶然中发现，</a:t>
            </a:r>
            <a:r>
              <a:rPr lang="zh-CN" altLang="en-US" sz="2000" dirty="0">
                <a:solidFill>
                  <a:srgbClr val="0000FF"/>
                </a:solidFill>
                <a:latin typeface="+mn-ea"/>
                <a:cs typeface="Times New Roman" panose="02020603050405020304" pitchFamily="18" charset="0"/>
                <a:sym typeface="+mn-ea"/>
              </a:rPr>
              <a:t>唐勇院士</a:t>
            </a:r>
            <a:r>
              <a:rPr lang="zh-CN" altLang="en-US" sz="2000" dirty="0">
                <a:latin typeface="+mn-ea"/>
                <a:cs typeface="Times New Roman" panose="02020603050405020304" pitchFamily="18" charset="0"/>
                <a:sym typeface="+mn-ea"/>
              </a:rPr>
              <a:t>，中科院上海有机所</a:t>
            </a:r>
            <a:endParaRPr lang="en-US" altLang="zh-CN" sz="2000" dirty="0">
              <a:latin typeface="+mn-ea"/>
              <a:cs typeface="Times New Roman" panose="02020603050405020304" pitchFamily="18" charset="0"/>
              <a:sym typeface="+mn-ea"/>
            </a:endParaRPr>
          </a:p>
          <a:p>
            <a:pPr>
              <a:lnSpc>
                <a:spcPct val="150000"/>
              </a:lnSpc>
            </a:pPr>
            <a:r>
              <a:rPr lang="en-US" altLang="zh-CN" sz="2000" dirty="0">
                <a:latin typeface="+mn-ea"/>
                <a:cs typeface="Times New Roman" panose="02020603050405020304" pitchFamily="18" charset="0"/>
                <a:sym typeface="+mn-ea"/>
              </a:rPr>
              <a:t>2018.04.27</a:t>
            </a:r>
            <a:r>
              <a:rPr lang="zh-CN" altLang="en-US" sz="2000" dirty="0">
                <a:latin typeface="+mn-ea"/>
                <a:cs typeface="Times New Roman" panose="02020603050405020304" pitchFamily="18" charset="0"/>
                <a:sym typeface="+mn-ea"/>
              </a:rPr>
              <a:t>，基础研究是根本，</a:t>
            </a:r>
            <a:r>
              <a:rPr lang="zh-CN" altLang="en-US" sz="2000" dirty="0">
                <a:solidFill>
                  <a:srgbClr val="0000FF"/>
                </a:solidFill>
                <a:latin typeface="+mn-ea"/>
                <a:cs typeface="Times New Roman" panose="02020603050405020304" pitchFamily="18" charset="0"/>
                <a:sym typeface="+mn-ea"/>
              </a:rPr>
              <a:t>杨玉良院士</a:t>
            </a:r>
            <a:r>
              <a:rPr lang="zh-CN" altLang="en-US" sz="2000" dirty="0">
                <a:latin typeface="+mn-ea"/>
                <a:cs typeface="Times New Roman" panose="02020603050405020304" pitchFamily="18" charset="0"/>
                <a:sym typeface="+mn-ea"/>
              </a:rPr>
              <a:t>，复旦大学</a:t>
            </a:r>
            <a:endParaRPr lang="en-US" altLang="zh-CN" sz="2000" dirty="0">
              <a:latin typeface="+mn-ea"/>
              <a:cs typeface="Times New Roman" panose="02020603050405020304" pitchFamily="18" charset="0"/>
              <a:sym typeface="+mn-ea"/>
            </a:endParaRPr>
          </a:p>
          <a:p>
            <a:pPr>
              <a:lnSpc>
                <a:spcPct val="150000"/>
              </a:lnSpc>
            </a:pPr>
            <a:r>
              <a:rPr lang="en-US" altLang="zh-CN" sz="2000" dirty="0">
                <a:latin typeface="+mn-ea"/>
                <a:cs typeface="Times New Roman" panose="02020603050405020304" pitchFamily="18" charset="0"/>
                <a:sym typeface="+mn-ea"/>
              </a:rPr>
              <a:t>2018.05.25</a:t>
            </a:r>
            <a:r>
              <a:rPr lang="zh-CN" altLang="en-US" sz="2000" dirty="0">
                <a:latin typeface="+mn-ea"/>
                <a:cs typeface="Times New Roman" panose="02020603050405020304" pitchFamily="18" charset="0"/>
                <a:sym typeface="+mn-ea"/>
              </a:rPr>
              <a:t>，在计算机中观看化学反应，</a:t>
            </a:r>
            <a:r>
              <a:rPr lang="zh-CN" altLang="en-US" sz="2000" dirty="0">
                <a:solidFill>
                  <a:srgbClr val="0000FF"/>
                </a:solidFill>
                <a:latin typeface="+mn-ea"/>
                <a:cs typeface="Times New Roman" panose="02020603050405020304" pitchFamily="18" charset="0"/>
                <a:sym typeface="+mn-ea"/>
              </a:rPr>
              <a:t>张东辉院士</a:t>
            </a:r>
            <a:r>
              <a:rPr lang="zh-CN" altLang="en-US" sz="2000" dirty="0">
                <a:latin typeface="+mn-ea"/>
                <a:cs typeface="Times New Roman" panose="02020603050405020304" pitchFamily="18" charset="0"/>
                <a:sym typeface="+mn-ea"/>
              </a:rPr>
              <a:t>，中科院大连化物所</a:t>
            </a:r>
            <a:endParaRPr lang="en-US" altLang="zh-CN" sz="2000" dirty="0">
              <a:latin typeface="+mn-ea"/>
              <a:cs typeface="Times New Roman" panose="02020603050405020304" pitchFamily="18" charset="0"/>
              <a:sym typeface="+mn-ea"/>
            </a:endParaRPr>
          </a:p>
          <a:p>
            <a:pPr>
              <a:lnSpc>
                <a:spcPct val="150000"/>
              </a:lnSpc>
            </a:pPr>
            <a:r>
              <a:rPr lang="en-US" altLang="zh-CN" sz="2000" dirty="0">
                <a:latin typeface="+mn-ea"/>
                <a:cs typeface="Times New Roman" panose="02020603050405020304" pitchFamily="18" charset="0"/>
                <a:sym typeface="+mn-ea"/>
              </a:rPr>
              <a:t>2019.03.29</a:t>
            </a:r>
            <a:r>
              <a:rPr lang="zh-CN" altLang="en-US" sz="2000" dirty="0">
                <a:latin typeface="+mn-ea"/>
                <a:cs typeface="Times New Roman" panose="02020603050405020304" pitchFamily="18" charset="0"/>
                <a:sym typeface="+mn-ea"/>
              </a:rPr>
              <a:t>，发展中的化学，</a:t>
            </a:r>
            <a:r>
              <a:rPr lang="zh-CN" altLang="en-US" sz="2000" dirty="0">
                <a:solidFill>
                  <a:srgbClr val="0000FF"/>
                </a:solidFill>
                <a:latin typeface="+mn-ea"/>
                <a:cs typeface="Times New Roman" panose="02020603050405020304" pitchFamily="18" charset="0"/>
                <a:sym typeface="+mn-ea"/>
              </a:rPr>
              <a:t>冯小明院士</a:t>
            </a:r>
            <a:r>
              <a:rPr lang="zh-CN" altLang="en-US" sz="2000" dirty="0">
                <a:latin typeface="+mn-ea"/>
                <a:cs typeface="Times New Roman" panose="02020603050405020304" pitchFamily="18" charset="0"/>
                <a:sym typeface="+mn-ea"/>
              </a:rPr>
              <a:t>，</a:t>
            </a:r>
            <a:r>
              <a:rPr lang="zh-CN" altLang="en-US" sz="2000" dirty="0" smtClean="0">
                <a:latin typeface="+mn-ea"/>
                <a:cs typeface="Times New Roman" panose="02020603050405020304" pitchFamily="18" charset="0"/>
                <a:sym typeface="+mn-ea"/>
              </a:rPr>
              <a:t>四川大学</a:t>
            </a:r>
            <a:endParaRPr lang="en-US" altLang="zh-CN" sz="2000" dirty="0">
              <a:latin typeface="+mn-ea"/>
              <a:cs typeface="Times New Roman" panose="02020603050405020304" pitchFamily="18" charset="0"/>
              <a:sym typeface="+mn-ea"/>
            </a:endParaRPr>
          </a:p>
        </p:txBody>
      </p:sp>
      <p:cxnSp>
        <p:nvCxnSpPr>
          <p:cNvPr id="12" name="直接连接符 11"/>
          <p:cNvCxnSpPr/>
          <p:nvPr/>
        </p:nvCxnSpPr>
        <p:spPr>
          <a:xfrm>
            <a:off x="40640" y="835025"/>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3"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伯苓讲座</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1948383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7" name="矩形 6"/>
          <p:cNvSpPr/>
          <p:nvPr/>
        </p:nvSpPr>
        <p:spPr>
          <a:xfrm>
            <a:off x="393290" y="1240784"/>
            <a:ext cx="10805652" cy="4192943"/>
          </a:xfrm>
          <a:prstGeom prst="rect">
            <a:avLst/>
          </a:prstGeom>
        </p:spPr>
        <p:txBody>
          <a:bodyPr wrap="square">
            <a:spAutoFit/>
          </a:bodyPr>
          <a:lstStyle/>
          <a:p>
            <a:pPr>
              <a:lnSpc>
                <a:spcPct val="150000"/>
              </a:lnSpc>
            </a:pPr>
            <a:r>
              <a:rPr lang="en-US" altLang="zh-CN" sz="2000" dirty="0" smtClean="0">
                <a:latin typeface="+mn-ea"/>
                <a:cs typeface="Times New Roman" panose="02020603050405020304" pitchFamily="18" charset="0"/>
                <a:sym typeface="+mn-ea"/>
              </a:rPr>
              <a:t>2019.04.26</a:t>
            </a:r>
            <a:r>
              <a:rPr lang="zh-CN" altLang="en-US" sz="2000" dirty="0" smtClean="0">
                <a:latin typeface="+mn-ea"/>
                <a:cs typeface="Times New Roman" panose="02020603050405020304" pitchFamily="18" charset="0"/>
                <a:sym typeface="+mn-ea"/>
              </a:rPr>
              <a:t>，绿色化学和绿色碳科学，</a:t>
            </a:r>
            <a:r>
              <a:rPr lang="zh-CN" altLang="en-US" sz="2000" dirty="0" smtClean="0">
                <a:solidFill>
                  <a:srgbClr val="0000FF"/>
                </a:solidFill>
                <a:latin typeface="+mn-ea"/>
                <a:cs typeface="Times New Roman" panose="02020603050405020304" pitchFamily="18" charset="0"/>
                <a:sym typeface="+mn-ea"/>
              </a:rPr>
              <a:t>韩布兴院士</a:t>
            </a:r>
            <a:r>
              <a:rPr lang="zh-CN" altLang="en-US" sz="2000" dirty="0" smtClean="0">
                <a:latin typeface="+mn-ea"/>
                <a:cs typeface="Times New Roman" panose="02020603050405020304" pitchFamily="18" charset="0"/>
                <a:sym typeface="+mn-ea"/>
              </a:rPr>
              <a:t>，中科院化学所</a:t>
            </a:r>
            <a:endParaRPr lang="en-US" altLang="zh-CN" sz="2000" dirty="0" smtClean="0">
              <a:latin typeface="+mn-ea"/>
              <a:cs typeface="Times New Roman" panose="02020603050405020304" pitchFamily="18" charset="0"/>
              <a:sym typeface="+mn-ea"/>
            </a:endParaRPr>
          </a:p>
          <a:p>
            <a:pPr>
              <a:lnSpc>
                <a:spcPct val="150000"/>
              </a:lnSpc>
            </a:pPr>
            <a:r>
              <a:rPr lang="en-US" altLang="zh-CN" sz="2000" dirty="0" smtClean="0">
                <a:latin typeface="+mn-ea"/>
                <a:cs typeface="Times New Roman" panose="02020603050405020304" pitchFamily="18" charset="0"/>
                <a:sym typeface="+mn-ea"/>
              </a:rPr>
              <a:t>2019.05.31</a:t>
            </a:r>
            <a:r>
              <a:rPr lang="zh-CN" altLang="en-US" sz="2000" dirty="0">
                <a:latin typeface="+mn-ea"/>
                <a:cs typeface="Times New Roman" panose="02020603050405020304" pitchFamily="18" charset="0"/>
                <a:sym typeface="+mn-ea"/>
              </a:rPr>
              <a:t>，电催化，</a:t>
            </a:r>
            <a:r>
              <a:rPr lang="zh-CN" altLang="en-US" sz="2000" dirty="0">
                <a:solidFill>
                  <a:srgbClr val="0000FF"/>
                </a:solidFill>
                <a:latin typeface="+mn-ea"/>
                <a:cs typeface="Times New Roman" panose="02020603050405020304" pitchFamily="18" charset="0"/>
                <a:sym typeface="+mn-ea"/>
              </a:rPr>
              <a:t>孙世刚院士</a:t>
            </a:r>
            <a:r>
              <a:rPr lang="zh-CN" altLang="en-US" sz="2000" dirty="0">
                <a:latin typeface="+mn-ea"/>
                <a:cs typeface="Times New Roman" panose="02020603050405020304" pitchFamily="18" charset="0"/>
                <a:sym typeface="+mn-ea"/>
              </a:rPr>
              <a:t>，厦门大学</a:t>
            </a:r>
            <a:endParaRPr lang="en-US" altLang="zh-CN" sz="2000" dirty="0">
              <a:latin typeface="+mn-ea"/>
              <a:cs typeface="Times New Roman" panose="02020603050405020304" pitchFamily="18" charset="0"/>
              <a:sym typeface="+mn-ea"/>
            </a:endParaRPr>
          </a:p>
          <a:p>
            <a:pPr>
              <a:lnSpc>
                <a:spcPct val="150000"/>
              </a:lnSpc>
            </a:pPr>
            <a:r>
              <a:rPr lang="en-US" altLang="zh-CN" sz="2000" dirty="0">
                <a:latin typeface="+mn-ea"/>
                <a:cs typeface="Times New Roman" panose="02020603050405020304" pitchFamily="18" charset="0"/>
                <a:sym typeface="+mn-ea"/>
              </a:rPr>
              <a:t>2021.04.23</a:t>
            </a:r>
            <a:r>
              <a:rPr lang="zh-CN" altLang="en-US" sz="2000" dirty="0">
                <a:latin typeface="+mn-ea"/>
                <a:cs typeface="Times New Roman" panose="02020603050405020304" pitchFamily="18" charset="0"/>
                <a:sym typeface="+mn-ea"/>
              </a:rPr>
              <a:t>，金属化学生物学，</a:t>
            </a:r>
            <a:r>
              <a:rPr lang="zh-CN" altLang="en-US" sz="2000" dirty="0">
                <a:solidFill>
                  <a:srgbClr val="0000FF"/>
                </a:solidFill>
                <a:latin typeface="+mn-ea"/>
                <a:cs typeface="Times New Roman" panose="02020603050405020304" pitchFamily="18" charset="0"/>
                <a:sym typeface="+mn-ea"/>
              </a:rPr>
              <a:t>郭子建</a:t>
            </a:r>
            <a:r>
              <a:rPr lang="zh-CN" altLang="en-US" sz="2000" dirty="0">
                <a:solidFill>
                  <a:srgbClr val="2825FD"/>
                </a:solidFill>
                <a:latin typeface="+mn-ea"/>
                <a:cs typeface="Times New Roman" panose="02020603050405020304" pitchFamily="18" charset="0"/>
                <a:sym typeface="+mn-ea"/>
              </a:rPr>
              <a:t>院士</a:t>
            </a:r>
            <a:r>
              <a:rPr lang="zh-CN" altLang="en-US" sz="2000" dirty="0">
                <a:latin typeface="+mn-ea"/>
                <a:cs typeface="Times New Roman" panose="02020603050405020304" pitchFamily="18" charset="0"/>
                <a:sym typeface="+mn-ea"/>
              </a:rPr>
              <a:t>，</a:t>
            </a:r>
            <a:r>
              <a:rPr lang="zh-CN" altLang="en-US" sz="2000" dirty="0" smtClean="0">
                <a:latin typeface="+mn-ea"/>
                <a:cs typeface="Times New Roman" panose="02020603050405020304" pitchFamily="18" charset="0"/>
                <a:sym typeface="+mn-ea"/>
              </a:rPr>
              <a:t>南京大学</a:t>
            </a:r>
            <a:endParaRPr lang="en-US" altLang="zh-CN" sz="2000" dirty="0" smtClean="0">
              <a:latin typeface="+mn-ea"/>
              <a:cs typeface="Times New Roman" panose="02020603050405020304" pitchFamily="18" charset="0"/>
              <a:sym typeface="+mn-ea"/>
            </a:endParaRPr>
          </a:p>
          <a:p>
            <a:pPr>
              <a:lnSpc>
                <a:spcPct val="150000"/>
              </a:lnSpc>
            </a:pPr>
            <a:r>
              <a:rPr lang="en-US" altLang="zh-CN" sz="2000" dirty="0" smtClean="0">
                <a:latin typeface="+mn-ea"/>
                <a:cs typeface="Times New Roman" panose="02020603050405020304" pitchFamily="18" charset="0"/>
                <a:sym typeface="+mn-ea"/>
              </a:rPr>
              <a:t>2021.12.24</a:t>
            </a:r>
            <a:r>
              <a:rPr lang="zh-CN" altLang="en-US" sz="2000" dirty="0" smtClean="0">
                <a:latin typeface="+mn-ea"/>
                <a:cs typeface="Times New Roman" panose="02020603050405020304" pitchFamily="18" charset="0"/>
                <a:sym typeface="+mn-ea"/>
              </a:rPr>
              <a:t>，</a:t>
            </a:r>
            <a:r>
              <a:rPr lang="zh-CN" altLang="en-US" sz="2000" dirty="0">
                <a:latin typeface="+mn-ea"/>
                <a:cs typeface="Times New Roman" panose="02020603050405020304" pitchFamily="18" charset="0"/>
                <a:sym typeface="+mn-ea"/>
              </a:rPr>
              <a:t>酵母基因组的合成与</a:t>
            </a:r>
            <a:r>
              <a:rPr lang="zh-CN" altLang="en-US" sz="2000" dirty="0" smtClean="0">
                <a:latin typeface="+mn-ea"/>
                <a:cs typeface="Times New Roman" panose="02020603050405020304" pitchFamily="18" charset="0"/>
                <a:sym typeface="+mn-ea"/>
              </a:rPr>
              <a:t>应用</a:t>
            </a:r>
            <a:r>
              <a:rPr lang="en-US" altLang="zh-CN" sz="2000" dirty="0" smtClean="0">
                <a:latin typeface="+mn-ea"/>
                <a:cs typeface="Times New Roman" panose="02020603050405020304" pitchFamily="18" charset="0"/>
                <a:sym typeface="+mn-ea"/>
              </a:rPr>
              <a:t>, </a:t>
            </a:r>
            <a:r>
              <a:rPr lang="zh-CN" altLang="en-US" sz="2000" dirty="0" smtClean="0">
                <a:solidFill>
                  <a:srgbClr val="2825FD"/>
                </a:solidFill>
                <a:latin typeface="+mn-ea"/>
                <a:cs typeface="Times New Roman" panose="02020603050405020304" pitchFamily="18" charset="0"/>
                <a:sym typeface="+mn-ea"/>
              </a:rPr>
              <a:t>元英进院士</a:t>
            </a:r>
            <a:r>
              <a:rPr lang="en-US" altLang="zh-CN" sz="2000" dirty="0" smtClean="0">
                <a:solidFill>
                  <a:schemeClr val="accent1">
                    <a:lumMod val="75000"/>
                  </a:schemeClr>
                </a:solidFill>
                <a:latin typeface="+mn-ea"/>
                <a:cs typeface="Times New Roman" panose="02020603050405020304" pitchFamily="18" charset="0"/>
                <a:sym typeface="+mn-ea"/>
              </a:rPr>
              <a:t>, </a:t>
            </a:r>
            <a:r>
              <a:rPr lang="zh-CN" altLang="en-US" sz="2000" dirty="0" smtClean="0">
                <a:latin typeface="+mn-ea"/>
                <a:cs typeface="Times New Roman" panose="02020603050405020304" pitchFamily="18" charset="0"/>
                <a:sym typeface="+mn-ea"/>
              </a:rPr>
              <a:t>天津大学</a:t>
            </a:r>
            <a:endParaRPr lang="en-US" altLang="zh-CN" sz="2000" dirty="0" smtClean="0">
              <a:latin typeface="+mn-ea"/>
              <a:cs typeface="Times New Roman" panose="02020603050405020304" pitchFamily="18" charset="0"/>
              <a:sym typeface="+mn-ea"/>
            </a:endParaRPr>
          </a:p>
          <a:p>
            <a:pPr>
              <a:lnSpc>
                <a:spcPct val="150000"/>
              </a:lnSpc>
            </a:pPr>
            <a:r>
              <a:rPr lang="en-US" altLang="zh-CN" sz="2000" dirty="0" smtClean="0">
                <a:latin typeface="+mn-ea"/>
                <a:cs typeface="Times New Roman" panose="02020603050405020304" pitchFamily="18" charset="0"/>
                <a:sym typeface="+mn-ea"/>
              </a:rPr>
              <a:t>2022.09.30,   </a:t>
            </a:r>
            <a:r>
              <a:rPr lang="zh-CN" altLang="en-US" sz="2000" dirty="0" smtClean="0">
                <a:latin typeface="+mn-ea"/>
                <a:cs typeface="Times New Roman" panose="02020603050405020304" pitchFamily="18" charset="0"/>
                <a:sym typeface="+mn-ea"/>
              </a:rPr>
              <a:t>配位聚合物</a:t>
            </a:r>
            <a:r>
              <a:rPr lang="zh-CN" altLang="en-US" sz="2000" dirty="0">
                <a:latin typeface="+mn-ea"/>
                <a:cs typeface="Times New Roman" panose="02020603050405020304" pitchFamily="18" charset="0"/>
                <a:sym typeface="+mn-ea"/>
              </a:rPr>
              <a:t>：从结构设计到功能</a:t>
            </a:r>
            <a:r>
              <a:rPr lang="zh-CN" altLang="en-US" sz="2000" dirty="0" smtClean="0">
                <a:latin typeface="+mn-ea"/>
                <a:cs typeface="Times New Roman" panose="02020603050405020304" pitchFamily="18" charset="0"/>
                <a:sym typeface="+mn-ea"/>
              </a:rPr>
              <a:t>实现</a:t>
            </a:r>
            <a:r>
              <a:rPr lang="en-US" altLang="zh-CN" sz="2000" dirty="0" smtClean="0">
                <a:latin typeface="+mn-ea"/>
                <a:cs typeface="Times New Roman" panose="02020603050405020304" pitchFamily="18" charset="0"/>
                <a:sym typeface="+mn-ea"/>
              </a:rPr>
              <a:t>,</a:t>
            </a:r>
            <a:r>
              <a:rPr lang="zh-CN" altLang="en-US" sz="2000" dirty="0" smtClean="0">
                <a:solidFill>
                  <a:srgbClr val="2825FD"/>
                </a:solidFill>
                <a:latin typeface="+mn-ea"/>
                <a:cs typeface="Times New Roman" panose="02020603050405020304" pitchFamily="18" charset="0"/>
                <a:sym typeface="+mn-ea"/>
              </a:rPr>
              <a:t>卜显和</a:t>
            </a:r>
            <a:r>
              <a:rPr lang="zh-CN" altLang="en-US" sz="2000" dirty="0">
                <a:solidFill>
                  <a:srgbClr val="2825FD"/>
                </a:solidFill>
                <a:latin typeface="+mn-ea"/>
                <a:cs typeface="Times New Roman" panose="02020603050405020304" pitchFamily="18" charset="0"/>
                <a:sym typeface="+mn-ea"/>
              </a:rPr>
              <a:t>院士</a:t>
            </a:r>
            <a:r>
              <a:rPr lang="zh-CN" altLang="en-US" sz="2000" dirty="0" smtClean="0">
                <a:latin typeface="+mn-ea"/>
                <a:cs typeface="Times New Roman" panose="02020603050405020304" pitchFamily="18" charset="0"/>
                <a:sym typeface="+mn-ea"/>
              </a:rPr>
              <a:t>，南开大学</a:t>
            </a:r>
            <a:endParaRPr lang="en-US" altLang="zh-CN" sz="2000" dirty="0" smtClean="0">
              <a:latin typeface="+mn-ea"/>
              <a:cs typeface="Times New Roman" panose="02020603050405020304" pitchFamily="18" charset="0"/>
              <a:sym typeface="+mn-ea"/>
            </a:endParaRPr>
          </a:p>
          <a:p>
            <a:pPr>
              <a:lnSpc>
                <a:spcPct val="150000"/>
              </a:lnSpc>
            </a:pPr>
            <a:r>
              <a:rPr lang="en-US" altLang="zh-CN" sz="2000" dirty="0" smtClean="0">
                <a:latin typeface="+mn-ea"/>
                <a:cs typeface="Times New Roman" panose="02020603050405020304" pitchFamily="18" charset="0"/>
                <a:sym typeface="+mn-ea"/>
              </a:rPr>
              <a:t>2022.03.25</a:t>
            </a:r>
            <a:r>
              <a:rPr lang="zh-CN" altLang="en-US" sz="2000" dirty="0" smtClean="0">
                <a:latin typeface="+mn-ea"/>
                <a:cs typeface="Times New Roman" panose="02020603050405020304" pitchFamily="18" charset="0"/>
                <a:sym typeface="+mn-ea"/>
              </a:rPr>
              <a:t>，</a:t>
            </a:r>
            <a:r>
              <a:rPr lang="zh-CN" altLang="en-US" sz="2000" dirty="0">
                <a:latin typeface="+mn-ea"/>
                <a:cs typeface="Times New Roman" panose="02020603050405020304" pitchFamily="18" charset="0"/>
                <a:sym typeface="+mn-ea"/>
              </a:rPr>
              <a:t>科学与</a:t>
            </a:r>
            <a:r>
              <a:rPr lang="zh-CN" altLang="en-US" sz="2000" dirty="0" smtClean="0">
                <a:latin typeface="+mn-ea"/>
                <a:cs typeface="Times New Roman" panose="02020603050405020304" pitchFamily="18" charset="0"/>
                <a:sym typeface="+mn-ea"/>
              </a:rPr>
              <a:t>智能， </a:t>
            </a:r>
            <a:r>
              <a:rPr lang="zh-CN" altLang="en-US" sz="2000" dirty="0" smtClean="0">
                <a:solidFill>
                  <a:srgbClr val="2825FD"/>
                </a:solidFill>
                <a:latin typeface="+mn-ea"/>
                <a:cs typeface="Times New Roman" panose="02020603050405020304" pitchFamily="18" charset="0"/>
                <a:sym typeface="+mn-ea"/>
              </a:rPr>
              <a:t>鄂维南院士</a:t>
            </a:r>
            <a:r>
              <a:rPr lang="zh-CN" altLang="en-US" sz="2000" dirty="0" smtClean="0">
                <a:latin typeface="+mn-ea"/>
                <a:cs typeface="Times New Roman" panose="02020603050405020304" pitchFamily="18" charset="0"/>
                <a:sym typeface="+mn-ea"/>
              </a:rPr>
              <a:t>，北京大学</a:t>
            </a:r>
            <a:endParaRPr lang="en-US" altLang="zh-CN" sz="2000" dirty="0" smtClean="0">
              <a:latin typeface="+mn-ea"/>
              <a:cs typeface="Times New Roman" panose="02020603050405020304" pitchFamily="18" charset="0"/>
              <a:sym typeface="+mn-ea"/>
            </a:endParaRPr>
          </a:p>
          <a:p>
            <a:pPr>
              <a:lnSpc>
                <a:spcPct val="150000"/>
              </a:lnSpc>
            </a:pPr>
            <a:r>
              <a:rPr lang="en-US" altLang="zh-CN" sz="2000" dirty="0" smtClean="0">
                <a:latin typeface="+mn-ea"/>
                <a:cs typeface="Times New Roman" panose="02020603050405020304" pitchFamily="18" charset="0"/>
                <a:sym typeface="+mn-ea"/>
              </a:rPr>
              <a:t>2023. 02.24,  </a:t>
            </a:r>
            <a:r>
              <a:rPr lang="zh-CN" altLang="en-US" sz="2000" dirty="0" smtClean="0">
                <a:latin typeface="+mn-ea"/>
                <a:cs typeface="Times New Roman" panose="02020603050405020304" pitchFamily="18" charset="0"/>
                <a:sym typeface="+mn-ea"/>
              </a:rPr>
              <a:t>人工智能化学家</a:t>
            </a:r>
            <a:r>
              <a:rPr lang="en-US" altLang="zh-CN" sz="2000" dirty="0" smtClean="0">
                <a:latin typeface="+mn-ea"/>
                <a:cs typeface="Times New Roman" panose="02020603050405020304" pitchFamily="18" charset="0"/>
                <a:sym typeface="+mn-ea"/>
              </a:rPr>
              <a:t>, </a:t>
            </a:r>
            <a:r>
              <a:rPr lang="zh-CN" altLang="en-US" sz="2000" dirty="0" smtClean="0">
                <a:solidFill>
                  <a:srgbClr val="2825FD"/>
                </a:solidFill>
                <a:latin typeface="+mn-ea"/>
                <a:cs typeface="Times New Roman" panose="02020603050405020304" pitchFamily="18" charset="0"/>
                <a:sym typeface="+mn-ea"/>
              </a:rPr>
              <a:t>罗毅</a:t>
            </a:r>
            <a:r>
              <a:rPr lang="zh-CN" altLang="en-US" sz="2000" dirty="0">
                <a:solidFill>
                  <a:srgbClr val="2825FD"/>
                </a:solidFill>
                <a:latin typeface="+mn-ea"/>
                <a:cs typeface="Times New Roman" panose="02020603050405020304" pitchFamily="18" charset="0"/>
                <a:sym typeface="+mn-ea"/>
              </a:rPr>
              <a:t>院士</a:t>
            </a:r>
            <a:r>
              <a:rPr lang="zh-CN" altLang="en-US" sz="2000" dirty="0" smtClean="0">
                <a:latin typeface="+mn-ea"/>
                <a:cs typeface="Times New Roman" panose="02020603050405020304" pitchFamily="18" charset="0"/>
                <a:sym typeface="+mn-ea"/>
              </a:rPr>
              <a:t>，</a:t>
            </a:r>
            <a:r>
              <a:rPr lang="zh-CN" altLang="en-US" sz="2000" dirty="0">
                <a:latin typeface="+mn-ea"/>
                <a:cs typeface="Times New Roman" panose="02020603050405020304" pitchFamily="18" charset="0"/>
                <a:sym typeface="+mn-ea"/>
              </a:rPr>
              <a:t>中国科学技术</a:t>
            </a:r>
            <a:r>
              <a:rPr lang="zh-CN" altLang="en-US" sz="2000" dirty="0" smtClean="0">
                <a:latin typeface="+mn-ea"/>
                <a:cs typeface="Times New Roman" panose="02020603050405020304" pitchFamily="18" charset="0"/>
                <a:sym typeface="+mn-ea"/>
              </a:rPr>
              <a:t>大学</a:t>
            </a:r>
            <a:endParaRPr lang="en-US" altLang="zh-CN" sz="2000" dirty="0" smtClean="0">
              <a:latin typeface="+mn-ea"/>
              <a:cs typeface="Times New Roman" panose="02020603050405020304" pitchFamily="18" charset="0"/>
              <a:sym typeface="+mn-ea"/>
            </a:endParaRPr>
          </a:p>
          <a:p>
            <a:pPr>
              <a:lnSpc>
                <a:spcPct val="150000"/>
              </a:lnSpc>
            </a:pPr>
            <a:r>
              <a:rPr lang="en-US" altLang="zh-CN" sz="2000" dirty="0" smtClean="0">
                <a:latin typeface="+mn-ea"/>
                <a:cs typeface="Times New Roman" panose="02020603050405020304" pitchFamily="18" charset="0"/>
                <a:sym typeface="+mn-ea"/>
              </a:rPr>
              <a:t>2023.03.20,   </a:t>
            </a:r>
            <a:r>
              <a:rPr lang="zh-CN" altLang="en-US" sz="2000" dirty="0" smtClean="0">
                <a:latin typeface="+mn-ea"/>
                <a:cs typeface="Times New Roman" panose="02020603050405020304" pitchFamily="18" charset="0"/>
                <a:sym typeface="+mn-ea"/>
              </a:rPr>
              <a:t>量子</a:t>
            </a:r>
            <a:r>
              <a:rPr lang="zh-CN" altLang="en-US" sz="2000" dirty="0">
                <a:latin typeface="+mn-ea"/>
                <a:cs typeface="Times New Roman" panose="02020603050405020304" pitchFamily="18" charset="0"/>
                <a:sym typeface="+mn-ea"/>
              </a:rPr>
              <a:t>计算机时代的理论</a:t>
            </a:r>
            <a:r>
              <a:rPr lang="zh-CN" altLang="en-US" sz="2000" dirty="0" smtClean="0">
                <a:latin typeface="+mn-ea"/>
                <a:cs typeface="Times New Roman" panose="02020603050405020304" pitchFamily="18" charset="0"/>
                <a:sym typeface="+mn-ea"/>
              </a:rPr>
              <a:t>化学， </a:t>
            </a:r>
            <a:r>
              <a:rPr lang="zh-CN" altLang="en-US" sz="2000" dirty="0" smtClean="0">
                <a:solidFill>
                  <a:srgbClr val="2825FD"/>
                </a:solidFill>
                <a:latin typeface="+mn-ea"/>
                <a:cs typeface="Times New Roman" panose="02020603050405020304" pitchFamily="18" charset="0"/>
                <a:sym typeface="+mn-ea"/>
              </a:rPr>
              <a:t>方维海院士</a:t>
            </a:r>
            <a:r>
              <a:rPr lang="zh-CN" altLang="en-US" sz="2000" dirty="0" smtClean="0">
                <a:latin typeface="+mn-ea"/>
                <a:cs typeface="Times New Roman" panose="02020603050405020304" pitchFamily="18" charset="0"/>
                <a:sym typeface="+mn-ea"/>
              </a:rPr>
              <a:t>，北京师范大学</a:t>
            </a:r>
            <a:endParaRPr lang="en-US" altLang="zh-CN" sz="2000" dirty="0" smtClean="0">
              <a:latin typeface="+mn-ea"/>
              <a:cs typeface="Times New Roman" panose="02020603050405020304" pitchFamily="18" charset="0"/>
              <a:sym typeface="+mn-ea"/>
            </a:endParaRPr>
          </a:p>
          <a:p>
            <a:pPr>
              <a:lnSpc>
                <a:spcPct val="150000"/>
              </a:lnSpc>
            </a:pPr>
            <a:r>
              <a:rPr lang="en-US" altLang="zh-CN" sz="2000" dirty="0" smtClean="0">
                <a:latin typeface="+mn-ea"/>
                <a:cs typeface="Times New Roman" panose="02020603050405020304" pitchFamily="18" charset="0"/>
                <a:sym typeface="+mn-ea"/>
              </a:rPr>
              <a:t>2023.04.28</a:t>
            </a:r>
            <a:r>
              <a:rPr lang="zh-CN" altLang="en-US" sz="2000" dirty="0" smtClean="0">
                <a:latin typeface="+mn-ea"/>
                <a:cs typeface="Times New Roman" panose="02020603050405020304" pitchFamily="18" charset="0"/>
                <a:sym typeface="+mn-ea"/>
              </a:rPr>
              <a:t>，</a:t>
            </a:r>
            <a:r>
              <a:rPr lang="zh-CN" altLang="en-US" sz="2000" dirty="0">
                <a:latin typeface="+mn-ea"/>
                <a:cs typeface="Times New Roman" panose="02020603050405020304" pitchFamily="18" charset="0"/>
                <a:sym typeface="+mn-ea"/>
              </a:rPr>
              <a:t>“苦尽甘来”糖化</a:t>
            </a:r>
            <a:r>
              <a:rPr lang="zh-CN" altLang="en-US" sz="2000" dirty="0" smtClean="0">
                <a:latin typeface="+mn-ea"/>
                <a:cs typeface="Times New Roman" panose="02020603050405020304" pitchFamily="18" charset="0"/>
                <a:sym typeface="+mn-ea"/>
              </a:rPr>
              <a:t>学， </a:t>
            </a:r>
            <a:r>
              <a:rPr lang="zh-CN" altLang="en-US" sz="2000" dirty="0" smtClean="0">
                <a:solidFill>
                  <a:srgbClr val="2825FD"/>
                </a:solidFill>
                <a:latin typeface="+mn-ea"/>
                <a:cs typeface="Times New Roman" panose="02020603050405020304" pitchFamily="18" charset="0"/>
                <a:sym typeface="+mn-ea"/>
              </a:rPr>
              <a:t>俞飚院士</a:t>
            </a:r>
            <a:r>
              <a:rPr lang="zh-CN" altLang="en-US" sz="2000" dirty="0" smtClean="0">
                <a:latin typeface="+mn-ea"/>
                <a:cs typeface="Times New Roman" panose="02020603050405020304" pitchFamily="18" charset="0"/>
                <a:sym typeface="+mn-ea"/>
              </a:rPr>
              <a:t>，中科院上海有机化学研究所</a:t>
            </a:r>
            <a:endParaRPr lang="zh-CN" altLang="en-US" sz="2000" dirty="0">
              <a:latin typeface="+mn-ea"/>
              <a:cs typeface="Times New Roman" panose="02020603050405020304" pitchFamily="18" charset="0"/>
              <a:sym typeface="+mn-ea"/>
            </a:endParaRPr>
          </a:p>
        </p:txBody>
      </p:sp>
      <p:cxnSp>
        <p:nvCxnSpPr>
          <p:cNvPr id="12" name="直接连接符 11"/>
          <p:cNvCxnSpPr/>
          <p:nvPr/>
        </p:nvCxnSpPr>
        <p:spPr>
          <a:xfrm>
            <a:off x="40640" y="835025"/>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3"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伯苓讲座</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4067763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6" cy="5138420"/>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13" name="副标题 5"/>
          <p:cNvSpPr>
            <a:spLocks noGrp="1"/>
          </p:cNvSpPr>
          <p:nvPr>
            <p:ph type="subTitle" idx="1"/>
          </p:nvPr>
        </p:nvSpPr>
        <p:spPr>
          <a:xfrm>
            <a:off x="502286" y="1536029"/>
            <a:ext cx="6469380" cy="4791075"/>
          </a:xfrm>
        </p:spPr>
        <p:txBody>
          <a:bodyPr>
            <a:normAutofit/>
          </a:bodyPr>
          <a:lstStyle/>
          <a:p>
            <a:pPr algn="just">
              <a:lnSpc>
                <a:spcPct val="200000"/>
              </a:lnSpc>
            </a:pPr>
            <a:r>
              <a:rPr lang="en-US" altLang="zh-CN" sz="1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p:txBody>
      </p:sp>
      <p:pic>
        <p:nvPicPr>
          <p:cNvPr id="14" name="图片 1"/>
          <p:cNvPicPr>
            <a:picLocks noChangeAspect="1"/>
          </p:cNvPicPr>
          <p:nvPr/>
        </p:nvPicPr>
        <p:blipFill>
          <a:blip r:embed="rId7"/>
          <a:srcRect l="928" t="9392" r="929" b="1134"/>
          <a:stretch>
            <a:fillRect/>
          </a:stretch>
        </p:blipFill>
        <p:spPr>
          <a:xfrm>
            <a:off x="6911341" y="1262824"/>
            <a:ext cx="2597151" cy="1829435"/>
          </a:xfrm>
          <a:prstGeom prst="rect">
            <a:avLst/>
          </a:prstGeom>
          <a:noFill/>
          <a:ln w="9525">
            <a:noFill/>
          </a:ln>
        </p:spPr>
      </p:pic>
      <p:pic>
        <p:nvPicPr>
          <p:cNvPr id="15" name="图片 1"/>
          <p:cNvPicPr>
            <a:picLocks noChangeAspect="1"/>
          </p:cNvPicPr>
          <p:nvPr/>
        </p:nvPicPr>
        <p:blipFill>
          <a:blip r:embed="rId8"/>
          <a:srcRect l="38429" t="17769" r="24310" b="43073"/>
          <a:stretch>
            <a:fillRect/>
          </a:stretch>
        </p:blipFill>
        <p:spPr>
          <a:xfrm>
            <a:off x="2209166" y="3643756"/>
            <a:ext cx="2598420" cy="2051051"/>
          </a:xfrm>
          <a:prstGeom prst="rect">
            <a:avLst/>
          </a:prstGeom>
          <a:noFill/>
          <a:ln w="9525">
            <a:noFill/>
          </a:ln>
        </p:spPr>
      </p:pic>
      <p:pic>
        <p:nvPicPr>
          <p:cNvPr id="16" name="图片 1"/>
          <p:cNvPicPr>
            <a:picLocks noChangeAspect="1"/>
          </p:cNvPicPr>
          <p:nvPr/>
        </p:nvPicPr>
        <p:blipFill rotWithShape="1">
          <a:blip r:embed="rId9"/>
          <a:srcRect r="4238"/>
          <a:stretch>
            <a:fillRect/>
          </a:stretch>
        </p:blipFill>
        <p:spPr>
          <a:xfrm>
            <a:off x="9262747" y="3643757"/>
            <a:ext cx="2597151" cy="2050415"/>
          </a:xfrm>
          <a:prstGeom prst="rect">
            <a:avLst/>
          </a:prstGeom>
          <a:noFill/>
          <a:ln w="9525">
            <a:noFill/>
          </a:ln>
        </p:spPr>
      </p:pic>
      <p:pic>
        <p:nvPicPr>
          <p:cNvPr id="17" name="图片 16" descr="微信图片_20190323234035"/>
          <p:cNvPicPr>
            <a:picLocks noChangeAspect="1"/>
          </p:cNvPicPr>
          <p:nvPr/>
        </p:nvPicPr>
        <p:blipFill>
          <a:blip r:embed="rId10"/>
          <a:stretch>
            <a:fillRect/>
          </a:stretch>
        </p:blipFill>
        <p:spPr>
          <a:xfrm>
            <a:off x="3498215" y="1263142"/>
            <a:ext cx="2690495" cy="1830071"/>
          </a:xfrm>
          <a:prstGeom prst="rect">
            <a:avLst/>
          </a:prstGeom>
        </p:spPr>
      </p:pic>
      <p:pic>
        <p:nvPicPr>
          <p:cNvPr id="18" name="图片 17" descr="IMG_0760"/>
          <p:cNvPicPr>
            <a:picLocks noChangeAspect="1"/>
          </p:cNvPicPr>
          <p:nvPr/>
        </p:nvPicPr>
        <p:blipFill rotWithShape="1">
          <a:blip r:embed="rId11"/>
          <a:srcRect r="2553"/>
          <a:stretch>
            <a:fillRect/>
          </a:stretch>
        </p:blipFill>
        <p:spPr>
          <a:xfrm>
            <a:off x="5694681" y="3657725"/>
            <a:ext cx="2690495" cy="2051051"/>
          </a:xfrm>
          <a:prstGeom prst="rect">
            <a:avLst/>
          </a:prstGeom>
        </p:spPr>
      </p:pic>
      <p:sp>
        <p:nvSpPr>
          <p:cNvPr id="19" name="矩形 18"/>
          <p:cNvSpPr/>
          <p:nvPr/>
        </p:nvSpPr>
        <p:spPr>
          <a:xfrm>
            <a:off x="3498215" y="3093205"/>
            <a:ext cx="2690495" cy="567951"/>
          </a:xfrm>
          <a:prstGeom prst="rect">
            <a:avLst/>
          </a:prstGeom>
          <a:solidFill>
            <a:srgbClr val="7E1E70">
              <a:alpha val="8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0" name="矩形 19"/>
          <p:cNvSpPr/>
          <p:nvPr/>
        </p:nvSpPr>
        <p:spPr>
          <a:xfrm>
            <a:off x="6911342" y="3069795"/>
            <a:ext cx="2597151" cy="567951"/>
          </a:xfrm>
          <a:prstGeom prst="rect">
            <a:avLst/>
          </a:prstGeom>
          <a:solidFill>
            <a:srgbClr val="7E1E70">
              <a:alpha val="8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1" name="矩形 20"/>
          <p:cNvSpPr/>
          <p:nvPr/>
        </p:nvSpPr>
        <p:spPr>
          <a:xfrm>
            <a:off x="9262745" y="5671311"/>
            <a:ext cx="2597151" cy="567951"/>
          </a:xfrm>
          <a:prstGeom prst="rect">
            <a:avLst/>
          </a:prstGeom>
          <a:solidFill>
            <a:srgbClr val="7E1E70">
              <a:alpha val="8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2" name="矩形 21"/>
          <p:cNvSpPr/>
          <p:nvPr/>
        </p:nvSpPr>
        <p:spPr>
          <a:xfrm>
            <a:off x="5694680" y="5708777"/>
            <a:ext cx="2690496" cy="567951"/>
          </a:xfrm>
          <a:prstGeom prst="rect">
            <a:avLst/>
          </a:prstGeom>
          <a:solidFill>
            <a:srgbClr val="7E1E70">
              <a:alpha val="8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3" name="矩形 22"/>
          <p:cNvSpPr/>
          <p:nvPr/>
        </p:nvSpPr>
        <p:spPr>
          <a:xfrm>
            <a:off x="2223238" y="5708689"/>
            <a:ext cx="2569743" cy="567951"/>
          </a:xfrm>
          <a:prstGeom prst="rect">
            <a:avLst/>
          </a:prstGeom>
          <a:solidFill>
            <a:srgbClr val="7E1E70">
              <a:alpha val="8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24" name="Picture 2" descr="E:\教学\0 化学院教学管理\伯苓班\2 讲座\讲座照片\院士大讲座\4.24 包信和\IMG_4182.JPG"/>
          <p:cNvPicPr>
            <a:picLocks noChangeAspect="1"/>
          </p:cNvPicPr>
          <p:nvPr/>
        </p:nvPicPr>
        <p:blipFill>
          <a:blip r:embed="rId12"/>
          <a:srcRect r="10010"/>
          <a:stretch>
            <a:fillRect/>
          </a:stretch>
        </p:blipFill>
        <p:spPr>
          <a:xfrm>
            <a:off x="297181" y="1262824"/>
            <a:ext cx="2673351" cy="1829435"/>
          </a:xfrm>
          <a:prstGeom prst="rect">
            <a:avLst/>
          </a:prstGeom>
          <a:noFill/>
          <a:ln w="9525">
            <a:noFill/>
          </a:ln>
        </p:spPr>
      </p:pic>
      <p:sp>
        <p:nvSpPr>
          <p:cNvPr id="25" name="矩形 24"/>
          <p:cNvSpPr/>
          <p:nvPr/>
        </p:nvSpPr>
        <p:spPr>
          <a:xfrm>
            <a:off x="297181" y="3092655"/>
            <a:ext cx="2673351" cy="567951"/>
          </a:xfrm>
          <a:prstGeom prst="rect">
            <a:avLst/>
          </a:prstGeom>
          <a:solidFill>
            <a:srgbClr val="7E1E70">
              <a:alpha val="8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6" name="矩形 6"/>
          <p:cNvSpPr>
            <a:spLocks noChangeArrowheads="1"/>
          </p:cNvSpPr>
          <p:nvPr/>
        </p:nvSpPr>
        <p:spPr bwMode="auto">
          <a:xfrm>
            <a:off x="2244479" y="5694859"/>
            <a:ext cx="2984500" cy="523220"/>
          </a:xfrm>
          <a:prstGeom prst="rect">
            <a:avLst/>
          </a:prstGeom>
          <a:noFill/>
          <a:ln w="9525">
            <a:noFill/>
            <a:miter lim="800000"/>
          </a:ln>
        </p:spPr>
        <p:txBody>
          <a:bodyPr wrap="square">
            <a:spAutoFit/>
          </a:bodyPr>
          <a:lstStyle/>
          <a:p>
            <a:pPr algn="ctr" eaLnBrk="1" hangingPunct="1">
              <a:defRPr/>
            </a:pPr>
            <a:r>
              <a:rPr lang="en-US" altLang="zh-CN" sz="1400" b="1" dirty="0">
                <a:solidFill>
                  <a:srgbClr val="FFFFFF"/>
                </a:solidFill>
                <a:ea typeface="黑体" panose="02010609060101010101" charset="-122"/>
                <a:cs typeface="Arial" panose="020B0604020202020204" pitchFamily="34" charset="0"/>
                <a:sym typeface="+mn-ea"/>
              </a:rPr>
              <a:t>2017</a:t>
            </a:r>
            <a:r>
              <a:rPr lang="zh-CN" altLang="en-US" sz="1400" b="1" dirty="0">
                <a:solidFill>
                  <a:srgbClr val="FFFFFF"/>
                </a:solidFill>
                <a:ea typeface="黑体" panose="02010609060101010101" charset="-122"/>
                <a:cs typeface="Arial" panose="020B0604020202020204" pitchFamily="34" charset="0"/>
                <a:sym typeface="+mn-ea"/>
              </a:rPr>
              <a:t>年</a:t>
            </a:r>
            <a:r>
              <a:rPr lang="en-US" altLang="zh-CN" sz="1400" b="1" dirty="0">
                <a:solidFill>
                  <a:srgbClr val="FFFFFF"/>
                </a:solidFill>
                <a:ea typeface="黑体" panose="02010609060101010101" charset="-122"/>
                <a:cs typeface="Arial" panose="020B0604020202020204" pitchFamily="34" charset="0"/>
                <a:sym typeface="+mn-ea"/>
              </a:rPr>
              <a:t>4</a:t>
            </a:r>
            <a:r>
              <a:rPr lang="zh-CN" altLang="en-US" sz="1400" b="1" dirty="0">
                <a:solidFill>
                  <a:srgbClr val="FFFFFF"/>
                </a:solidFill>
                <a:ea typeface="黑体" panose="02010609060101010101" charset="-122"/>
                <a:cs typeface="Arial" panose="020B0604020202020204" pitchFamily="34" charset="0"/>
                <a:sym typeface="+mn-ea"/>
              </a:rPr>
              <a:t>月</a:t>
            </a:r>
            <a:r>
              <a:rPr lang="en-US" altLang="zh-CN" sz="1400" b="1" dirty="0">
                <a:solidFill>
                  <a:srgbClr val="FFFFFF"/>
                </a:solidFill>
                <a:ea typeface="黑体" panose="02010609060101010101" charset="-122"/>
                <a:cs typeface="Arial" panose="020B0604020202020204" pitchFamily="34" charset="0"/>
                <a:sym typeface="+mn-ea"/>
              </a:rPr>
              <a:t>28</a:t>
            </a:r>
            <a:r>
              <a:rPr lang="zh-CN" altLang="en-US" sz="1400" b="1" dirty="0">
                <a:solidFill>
                  <a:srgbClr val="FFFFFF"/>
                </a:solidFill>
                <a:ea typeface="黑体" panose="02010609060101010101" charset="-122"/>
                <a:cs typeface="Arial" panose="020B0604020202020204" pitchFamily="34" charset="0"/>
                <a:sym typeface="+mn-ea"/>
              </a:rPr>
              <a:t>日中科院上海</a:t>
            </a:r>
            <a:endParaRPr lang="en-US" altLang="zh-CN" sz="1400" b="1" dirty="0">
              <a:solidFill>
                <a:srgbClr val="FFFFFF"/>
              </a:solidFill>
              <a:ea typeface="黑体" panose="02010609060101010101" charset="-122"/>
              <a:cs typeface="Arial" panose="020B0604020202020204" pitchFamily="34" charset="0"/>
              <a:sym typeface="+mn-ea"/>
            </a:endParaRPr>
          </a:p>
          <a:p>
            <a:pPr algn="ctr" eaLnBrk="1" hangingPunct="1">
              <a:defRPr/>
            </a:pPr>
            <a:r>
              <a:rPr lang="zh-CN" altLang="en-US" sz="1400" b="1" dirty="0">
                <a:solidFill>
                  <a:srgbClr val="FFFFFF"/>
                </a:solidFill>
                <a:ea typeface="黑体" panose="02010609060101010101" charset="-122"/>
                <a:cs typeface="Arial" panose="020B0604020202020204" pitchFamily="34" charset="0"/>
                <a:sym typeface="+mn-ea"/>
              </a:rPr>
              <a:t>有机所丁奎岭院士</a:t>
            </a:r>
          </a:p>
        </p:txBody>
      </p:sp>
      <p:sp>
        <p:nvSpPr>
          <p:cNvPr id="27" name="矩形 7"/>
          <p:cNvSpPr>
            <a:spLocks noChangeArrowheads="1"/>
          </p:cNvSpPr>
          <p:nvPr/>
        </p:nvSpPr>
        <p:spPr bwMode="auto">
          <a:xfrm>
            <a:off x="297448" y="3092710"/>
            <a:ext cx="2519680" cy="523220"/>
          </a:xfrm>
          <a:prstGeom prst="rect">
            <a:avLst/>
          </a:prstGeom>
          <a:noFill/>
          <a:ln w="9525">
            <a:noFill/>
            <a:miter lim="800000"/>
          </a:ln>
        </p:spPr>
        <p:txBody>
          <a:bodyPr wrap="square">
            <a:spAutoFit/>
          </a:bodyPr>
          <a:lstStyle/>
          <a:p>
            <a:pPr algn="ctr" eaLnBrk="1" hangingPunct="1">
              <a:defRPr/>
            </a:pPr>
            <a:r>
              <a:rPr lang="en-US" altLang="zh-CN" sz="1400" b="1" dirty="0">
                <a:solidFill>
                  <a:srgbClr val="FFFFFF"/>
                </a:solidFill>
                <a:ea typeface="黑体" panose="02010609060101010101" charset="-122"/>
                <a:cs typeface="Arial" panose="020B0604020202020204" pitchFamily="34" charset="0"/>
                <a:sym typeface="+mn-ea"/>
              </a:rPr>
              <a:t>2015</a:t>
            </a:r>
            <a:r>
              <a:rPr lang="zh-CN" altLang="en-US" sz="1400" b="1" dirty="0">
                <a:solidFill>
                  <a:srgbClr val="FFFFFF"/>
                </a:solidFill>
                <a:ea typeface="黑体" panose="02010609060101010101" charset="-122"/>
                <a:cs typeface="Arial" panose="020B0604020202020204" pitchFamily="34" charset="0"/>
                <a:sym typeface="+mn-ea"/>
              </a:rPr>
              <a:t>年</a:t>
            </a:r>
            <a:r>
              <a:rPr lang="en-US" altLang="zh-CN" sz="1400" b="1" dirty="0">
                <a:solidFill>
                  <a:srgbClr val="FFFFFF"/>
                </a:solidFill>
                <a:ea typeface="黑体" panose="02010609060101010101" charset="-122"/>
                <a:cs typeface="Arial" panose="020B0604020202020204" pitchFamily="34" charset="0"/>
                <a:sym typeface="+mn-ea"/>
              </a:rPr>
              <a:t>4</a:t>
            </a:r>
            <a:r>
              <a:rPr lang="zh-CN" altLang="en-US" sz="1400" b="1" dirty="0">
                <a:solidFill>
                  <a:srgbClr val="FFFFFF"/>
                </a:solidFill>
                <a:ea typeface="黑体" panose="02010609060101010101" charset="-122"/>
                <a:cs typeface="Arial" panose="020B0604020202020204" pitchFamily="34" charset="0"/>
                <a:sym typeface="+mn-ea"/>
              </a:rPr>
              <a:t>月</a:t>
            </a:r>
            <a:r>
              <a:rPr lang="en-US" altLang="zh-CN" sz="1400" b="1" dirty="0">
                <a:solidFill>
                  <a:srgbClr val="FFFFFF"/>
                </a:solidFill>
                <a:ea typeface="黑体" panose="02010609060101010101" charset="-122"/>
                <a:cs typeface="Arial" panose="020B0604020202020204" pitchFamily="34" charset="0"/>
                <a:sym typeface="+mn-ea"/>
              </a:rPr>
              <a:t>24</a:t>
            </a:r>
            <a:r>
              <a:rPr lang="zh-CN" altLang="en-US" sz="1400" b="1" dirty="0">
                <a:solidFill>
                  <a:srgbClr val="FFFFFF"/>
                </a:solidFill>
                <a:ea typeface="黑体" panose="02010609060101010101" charset="-122"/>
                <a:cs typeface="Arial" panose="020B0604020202020204" pitchFamily="34" charset="0"/>
                <a:sym typeface="+mn-ea"/>
              </a:rPr>
              <a:t>日中科院大连化物所包信和院士</a:t>
            </a:r>
          </a:p>
        </p:txBody>
      </p:sp>
      <p:sp>
        <p:nvSpPr>
          <p:cNvPr id="28" name="矩形 7"/>
          <p:cNvSpPr>
            <a:spLocks noChangeArrowheads="1"/>
          </p:cNvSpPr>
          <p:nvPr/>
        </p:nvSpPr>
        <p:spPr bwMode="auto">
          <a:xfrm>
            <a:off x="6911341" y="3092576"/>
            <a:ext cx="2597151" cy="523220"/>
          </a:xfrm>
          <a:prstGeom prst="rect">
            <a:avLst/>
          </a:prstGeom>
          <a:noFill/>
          <a:ln w="9525">
            <a:noFill/>
            <a:miter lim="800000"/>
          </a:ln>
        </p:spPr>
        <p:txBody>
          <a:bodyPr wrap="square">
            <a:spAutoFit/>
          </a:bodyPr>
          <a:lstStyle/>
          <a:p>
            <a:pPr algn="ctr" eaLnBrk="1" hangingPunct="1">
              <a:defRPr/>
            </a:pPr>
            <a:r>
              <a:rPr lang="en-US" altLang="zh-CN" sz="1400" b="1" dirty="0">
                <a:solidFill>
                  <a:srgbClr val="FFFFFF"/>
                </a:solidFill>
                <a:ea typeface="黑体" panose="02010609060101010101" charset="-122"/>
                <a:cs typeface="Arial" panose="020B0604020202020204" pitchFamily="34" charset="0"/>
                <a:sym typeface="+mn-ea"/>
              </a:rPr>
              <a:t>2016</a:t>
            </a:r>
            <a:r>
              <a:rPr lang="zh-CN" altLang="en-US" sz="1400" b="1" dirty="0">
                <a:solidFill>
                  <a:srgbClr val="FFFFFF"/>
                </a:solidFill>
                <a:ea typeface="黑体" panose="02010609060101010101" charset="-122"/>
                <a:cs typeface="Arial" panose="020B0604020202020204" pitchFamily="34" charset="0"/>
                <a:sym typeface="+mn-ea"/>
              </a:rPr>
              <a:t>年</a:t>
            </a:r>
            <a:r>
              <a:rPr lang="en-US" altLang="zh-CN" sz="1400" b="1" dirty="0">
                <a:solidFill>
                  <a:srgbClr val="FFFFFF"/>
                </a:solidFill>
                <a:ea typeface="黑体" panose="02010609060101010101" charset="-122"/>
                <a:cs typeface="Arial" panose="020B0604020202020204" pitchFamily="34" charset="0"/>
                <a:sym typeface="+mn-ea"/>
              </a:rPr>
              <a:t>9</a:t>
            </a:r>
            <a:r>
              <a:rPr lang="zh-CN" altLang="en-US" sz="1400" b="1" dirty="0">
                <a:solidFill>
                  <a:srgbClr val="FFFFFF"/>
                </a:solidFill>
                <a:ea typeface="黑体" panose="02010609060101010101" charset="-122"/>
                <a:cs typeface="Arial" panose="020B0604020202020204" pitchFamily="34" charset="0"/>
                <a:sym typeface="+mn-ea"/>
              </a:rPr>
              <a:t>月</a:t>
            </a:r>
            <a:r>
              <a:rPr lang="en-US" altLang="zh-CN" sz="1400" b="1" dirty="0">
                <a:solidFill>
                  <a:srgbClr val="FFFFFF"/>
                </a:solidFill>
                <a:ea typeface="黑体" panose="02010609060101010101" charset="-122"/>
                <a:cs typeface="Arial" panose="020B0604020202020204" pitchFamily="34" charset="0"/>
                <a:sym typeface="+mn-ea"/>
              </a:rPr>
              <a:t>30</a:t>
            </a:r>
            <a:r>
              <a:rPr lang="zh-CN" altLang="en-US" sz="1400" b="1" dirty="0">
                <a:solidFill>
                  <a:srgbClr val="FFFFFF"/>
                </a:solidFill>
                <a:ea typeface="黑体" panose="02010609060101010101" charset="-122"/>
                <a:cs typeface="Arial" panose="020B0604020202020204" pitchFamily="34" charset="0"/>
                <a:sym typeface="+mn-ea"/>
              </a:rPr>
              <a:t>日香港科技大学</a:t>
            </a:r>
            <a:r>
              <a:rPr lang="en-US" altLang="zh-CN" sz="1400" b="1" dirty="0">
                <a:solidFill>
                  <a:srgbClr val="FFFFFF"/>
                </a:solidFill>
                <a:ea typeface="黑体" panose="02010609060101010101" charset="-122"/>
                <a:cs typeface="Arial" panose="020B0604020202020204" pitchFamily="34" charset="0"/>
                <a:sym typeface="+mn-ea"/>
              </a:rPr>
              <a:t/>
            </a:r>
            <a:br>
              <a:rPr lang="en-US" altLang="zh-CN" sz="1400" b="1" dirty="0">
                <a:solidFill>
                  <a:srgbClr val="FFFFFF"/>
                </a:solidFill>
                <a:ea typeface="黑体" panose="02010609060101010101" charset="-122"/>
                <a:cs typeface="Arial" panose="020B0604020202020204" pitchFamily="34" charset="0"/>
                <a:sym typeface="+mn-ea"/>
              </a:rPr>
            </a:br>
            <a:r>
              <a:rPr lang="zh-CN" altLang="en-US" sz="1400" b="1" dirty="0">
                <a:solidFill>
                  <a:srgbClr val="FFFFFF"/>
                </a:solidFill>
                <a:ea typeface="黑体" panose="02010609060101010101" charset="-122"/>
                <a:cs typeface="Arial" panose="020B0604020202020204" pitchFamily="34" charset="0"/>
                <a:sym typeface="+mn-ea"/>
              </a:rPr>
              <a:t>唐本忠院士</a:t>
            </a:r>
          </a:p>
        </p:txBody>
      </p:sp>
      <p:sp>
        <p:nvSpPr>
          <p:cNvPr id="29" name="矩形 6"/>
          <p:cNvSpPr>
            <a:spLocks noChangeArrowheads="1"/>
          </p:cNvSpPr>
          <p:nvPr/>
        </p:nvSpPr>
        <p:spPr bwMode="auto">
          <a:xfrm>
            <a:off x="9262746" y="5694030"/>
            <a:ext cx="2597151" cy="523220"/>
          </a:xfrm>
          <a:prstGeom prst="rect">
            <a:avLst/>
          </a:prstGeom>
          <a:noFill/>
          <a:ln w="9525">
            <a:noFill/>
            <a:miter lim="800000"/>
          </a:ln>
        </p:spPr>
        <p:txBody>
          <a:bodyPr wrap="square">
            <a:spAutoFit/>
          </a:bodyPr>
          <a:lstStyle/>
          <a:p>
            <a:pPr algn="ctr" eaLnBrk="1" hangingPunct="1">
              <a:defRPr/>
            </a:pPr>
            <a:r>
              <a:rPr lang="en-US" altLang="zh-CN" sz="1400" b="1" dirty="0">
                <a:solidFill>
                  <a:srgbClr val="FFFFFF"/>
                </a:solidFill>
                <a:ea typeface="黑体" panose="02010609060101010101" charset="-122"/>
                <a:cs typeface="Arial" panose="020B0604020202020204" pitchFamily="34" charset="0"/>
                <a:sym typeface="+mn-ea"/>
              </a:rPr>
              <a:t>2018</a:t>
            </a:r>
            <a:r>
              <a:rPr lang="zh-CN" altLang="en-US" sz="1400" b="1" dirty="0">
                <a:solidFill>
                  <a:srgbClr val="FFFFFF"/>
                </a:solidFill>
                <a:ea typeface="黑体" panose="02010609060101010101" charset="-122"/>
                <a:cs typeface="Arial" panose="020B0604020202020204" pitchFamily="34" charset="0"/>
                <a:sym typeface="+mn-ea"/>
              </a:rPr>
              <a:t>年</a:t>
            </a:r>
            <a:r>
              <a:rPr lang="en-US" altLang="zh-CN" sz="1400" b="1" dirty="0">
                <a:solidFill>
                  <a:srgbClr val="FFFFFF"/>
                </a:solidFill>
                <a:ea typeface="黑体" panose="02010609060101010101" charset="-122"/>
                <a:cs typeface="Arial" panose="020B0604020202020204" pitchFamily="34" charset="0"/>
                <a:sym typeface="+mn-ea"/>
              </a:rPr>
              <a:t>10</a:t>
            </a:r>
            <a:r>
              <a:rPr lang="zh-CN" altLang="en-US" sz="1400" b="1" dirty="0">
                <a:solidFill>
                  <a:srgbClr val="FFFFFF"/>
                </a:solidFill>
                <a:ea typeface="黑体" panose="02010609060101010101" charset="-122"/>
                <a:cs typeface="Arial" panose="020B0604020202020204" pitchFamily="34" charset="0"/>
                <a:sym typeface="+mn-ea"/>
              </a:rPr>
              <a:t>月</a:t>
            </a:r>
            <a:r>
              <a:rPr lang="en-US" altLang="zh-CN" sz="1400" b="1" dirty="0">
                <a:solidFill>
                  <a:srgbClr val="FFFFFF"/>
                </a:solidFill>
                <a:ea typeface="黑体" panose="02010609060101010101" charset="-122"/>
                <a:cs typeface="Arial" panose="020B0604020202020204" pitchFamily="34" charset="0"/>
                <a:sym typeface="+mn-ea"/>
              </a:rPr>
              <a:t>26</a:t>
            </a:r>
            <a:r>
              <a:rPr lang="zh-CN" altLang="en-US" sz="1400" b="1" dirty="0">
                <a:solidFill>
                  <a:srgbClr val="FFFFFF"/>
                </a:solidFill>
                <a:ea typeface="黑体" panose="02010609060101010101" charset="-122"/>
                <a:cs typeface="Arial" panose="020B0604020202020204" pitchFamily="34" charset="0"/>
                <a:sym typeface="+mn-ea"/>
              </a:rPr>
              <a:t>日湖南大学</a:t>
            </a:r>
            <a:r>
              <a:rPr lang="en-US" altLang="zh-CN" sz="1400" b="1" dirty="0">
                <a:solidFill>
                  <a:srgbClr val="FFFFFF"/>
                </a:solidFill>
                <a:ea typeface="黑体" panose="02010609060101010101" charset="-122"/>
                <a:cs typeface="Arial" panose="020B0604020202020204" pitchFamily="34" charset="0"/>
                <a:sym typeface="+mn-ea"/>
              </a:rPr>
              <a:t/>
            </a:r>
            <a:br>
              <a:rPr lang="en-US" altLang="zh-CN" sz="1400" b="1" dirty="0">
                <a:solidFill>
                  <a:srgbClr val="FFFFFF"/>
                </a:solidFill>
                <a:ea typeface="黑体" panose="02010609060101010101" charset="-122"/>
                <a:cs typeface="Arial" panose="020B0604020202020204" pitchFamily="34" charset="0"/>
                <a:sym typeface="+mn-ea"/>
              </a:rPr>
            </a:br>
            <a:r>
              <a:rPr lang="zh-CN" altLang="en-US" sz="1400" b="1" dirty="0">
                <a:solidFill>
                  <a:srgbClr val="FFFFFF"/>
                </a:solidFill>
                <a:ea typeface="黑体" panose="02010609060101010101" charset="-122"/>
                <a:cs typeface="Arial" panose="020B0604020202020204" pitchFamily="34" charset="0"/>
                <a:sym typeface="+mn-ea"/>
              </a:rPr>
              <a:t>谭蔚泓院士</a:t>
            </a:r>
          </a:p>
        </p:txBody>
      </p:sp>
      <p:sp>
        <p:nvSpPr>
          <p:cNvPr id="30" name="文本框 29"/>
          <p:cNvSpPr txBox="1"/>
          <p:nvPr/>
        </p:nvSpPr>
        <p:spPr>
          <a:xfrm>
            <a:off x="3498215" y="3092576"/>
            <a:ext cx="2690495" cy="523220"/>
          </a:xfrm>
          <a:prstGeom prst="rect">
            <a:avLst/>
          </a:prstGeom>
          <a:noFill/>
        </p:spPr>
        <p:txBody>
          <a:bodyPr wrap="square" rtlCol="0">
            <a:spAutoFit/>
          </a:bodyPr>
          <a:lstStyle/>
          <a:p>
            <a:pPr algn="ctr"/>
            <a:r>
              <a:rPr lang="en-US" altLang="zh-CN" sz="1400" b="1" dirty="0">
                <a:solidFill>
                  <a:srgbClr val="FFFFFF"/>
                </a:solidFill>
                <a:ea typeface="黑体" panose="02010609060101010101" charset="-122"/>
                <a:cs typeface="Arial" panose="020B0604020202020204" pitchFamily="34" charset="0"/>
              </a:rPr>
              <a:t>2018</a:t>
            </a:r>
            <a:r>
              <a:rPr lang="zh-CN" altLang="en-US" sz="1400" b="1" dirty="0">
                <a:solidFill>
                  <a:srgbClr val="FFFFFF"/>
                </a:solidFill>
                <a:ea typeface="黑体" panose="02010609060101010101" charset="-122"/>
                <a:cs typeface="Arial" panose="020B0604020202020204" pitchFamily="34" charset="0"/>
              </a:rPr>
              <a:t>年</a:t>
            </a:r>
            <a:r>
              <a:rPr lang="en-US" altLang="zh-CN" sz="1400" b="1" dirty="0">
                <a:solidFill>
                  <a:srgbClr val="FFFFFF"/>
                </a:solidFill>
                <a:ea typeface="黑体" panose="02010609060101010101" charset="-122"/>
                <a:cs typeface="Arial" panose="020B0604020202020204" pitchFamily="34" charset="0"/>
              </a:rPr>
              <a:t>7</a:t>
            </a:r>
            <a:r>
              <a:rPr lang="zh-CN" altLang="en-US" sz="1400" b="1" dirty="0">
                <a:solidFill>
                  <a:srgbClr val="FFFFFF"/>
                </a:solidFill>
                <a:ea typeface="黑体" panose="02010609060101010101" charset="-122"/>
                <a:cs typeface="Arial" panose="020B0604020202020204" pitchFamily="34" charset="0"/>
              </a:rPr>
              <a:t>月</a:t>
            </a:r>
            <a:r>
              <a:rPr lang="en-US" altLang="zh-CN" sz="1400" b="1" dirty="0">
                <a:solidFill>
                  <a:srgbClr val="FFFFFF"/>
                </a:solidFill>
                <a:ea typeface="黑体" panose="02010609060101010101" charset="-122"/>
                <a:cs typeface="Arial" panose="020B0604020202020204" pitchFamily="34" charset="0"/>
              </a:rPr>
              <a:t>14</a:t>
            </a:r>
            <a:r>
              <a:rPr lang="zh-CN" altLang="en-US" sz="1400" b="1" dirty="0">
                <a:solidFill>
                  <a:srgbClr val="FFFFFF"/>
                </a:solidFill>
                <a:ea typeface="黑体" panose="02010609060101010101" charset="-122"/>
                <a:cs typeface="Arial" panose="020B0604020202020204" pitchFamily="34" charset="0"/>
              </a:rPr>
              <a:t>日美国西北大学</a:t>
            </a:r>
            <a:r>
              <a:rPr lang="en-US" altLang="zh-CN" sz="1400" b="1" dirty="0">
                <a:solidFill>
                  <a:srgbClr val="FFFFFF"/>
                </a:solidFill>
                <a:ea typeface="黑体" panose="02010609060101010101" charset="-122"/>
                <a:cs typeface="Arial" panose="020B0604020202020204" pitchFamily="34" charset="0"/>
              </a:rPr>
              <a:t/>
            </a:r>
            <a:br>
              <a:rPr lang="en-US" altLang="zh-CN" sz="1400" b="1" dirty="0">
                <a:solidFill>
                  <a:srgbClr val="FFFFFF"/>
                </a:solidFill>
                <a:ea typeface="黑体" panose="02010609060101010101" charset="-122"/>
                <a:cs typeface="Arial" panose="020B0604020202020204" pitchFamily="34" charset="0"/>
              </a:rPr>
            </a:br>
            <a:r>
              <a:rPr lang="zh-CN" altLang="en-US" sz="1400" b="1" dirty="0">
                <a:solidFill>
                  <a:srgbClr val="FFFFFF"/>
                </a:solidFill>
                <a:ea typeface="黑体" panose="02010609060101010101" charset="-122"/>
                <a:cs typeface="Arial" panose="020B0604020202020204" pitchFamily="34" charset="0"/>
              </a:rPr>
              <a:t>Tobin Marks教授</a:t>
            </a:r>
          </a:p>
        </p:txBody>
      </p:sp>
      <p:sp>
        <p:nvSpPr>
          <p:cNvPr id="31" name="文本框 30"/>
          <p:cNvSpPr txBox="1"/>
          <p:nvPr/>
        </p:nvSpPr>
        <p:spPr>
          <a:xfrm>
            <a:off x="5694681" y="5708830"/>
            <a:ext cx="2760345" cy="523220"/>
          </a:xfrm>
          <a:prstGeom prst="rect">
            <a:avLst/>
          </a:prstGeom>
          <a:noFill/>
        </p:spPr>
        <p:txBody>
          <a:bodyPr wrap="square" rtlCol="0">
            <a:spAutoFit/>
          </a:bodyPr>
          <a:lstStyle/>
          <a:p>
            <a:pPr algn="ctr"/>
            <a:r>
              <a:rPr lang="zh-CN" altLang="en-US" sz="1400" b="1" dirty="0">
                <a:solidFill>
                  <a:srgbClr val="FFFFFF"/>
                </a:solidFill>
                <a:ea typeface="黑体" panose="02010609060101010101" charset="-122"/>
                <a:cs typeface="Arial" panose="020B0604020202020204" pitchFamily="34" charset="0"/>
              </a:rPr>
              <a:t> 2018年6月4日加拿大多伦多大学Andrei Yudin教授</a:t>
            </a:r>
          </a:p>
        </p:txBody>
      </p:sp>
      <p:cxnSp>
        <p:nvCxnSpPr>
          <p:cNvPr id="32" name="直接连接符 31"/>
          <p:cNvCxnSpPr/>
          <p:nvPr/>
        </p:nvCxnSpPr>
        <p:spPr>
          <a:xfrm>
            <a:off x="40640" y="845456"/>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40640" y="835025"/>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34"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伯苓讲座</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3892638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7" name="矩形 6"/>
          <p:cNvSpPr/>
          <p:nvPr/>
        </p:nvSpPr>
        <p:spPr>
          <a:xfrm>
            <a:off x="422786" y="1240784"/>
            <a:ext cx="11769213" cy="5278368"/>
          </a:xfrm>
          <a:prstGeom prst="rect">
            <a:avLst/>
          </a:prstGeom>
        </p:spPr>
        <p:txBody>
          <a:bodyPr wrap="square">
            <a:spAutoFit/>
          </a:bodyPr>
          <a:lstStyle/>
          <a:p>
            <a:pPr>
              <a:lnSpc>
                <a:spcPct val="150000"/>
              </a:lnSpc>
              <a:buFont typeface="Monotype Sorts"/>
            </a:pPr>
            <a:r>
              <a:rPr lang="zh-CN" altLang="en-US" sz="2000" b="1" dirty="0">
                <a:solidFill>
                  <a:srgbClr val="0000FF"/>
                </a:solidFill>
                <a:latin typeface="+mn-ea"/>
                <a:sym typeface="+mn-ea"/>
              </a:rPr>
              <a:t>资助学生在学期间出国交流：</a:t>
            </a:r>
            <a:endParaRPr lang="en-US" altLang="zh-CN" sz="2000" b="1" dirty="0">
              <a:solidFill>
                <a:srgbClr val="0000FF"/>
              </a:solidFill>
              <a:latin typeface="+mn-ea"/>
            </a:endParaRPr>
          </a:p>
          <a:p>
            <a:pPr>
              <a:lnSpc>
                <a:spcPct val="150000"/>
              </a:lnSpc>
              <a:spcBef>
                <a:spcPts val="1600"/>
              </a:spcBef>
              <a:buClr>
                <a:srgbClr val="FF0000"/>
              </a:buClr>
              <a:buFont typeface="Wingdings" panose="05000000000000000000" pitchFamily="2" charset="2"/>
              <a:buChar char="Ø"/>
            </a:pPr>
            <a:r>
              <a:rPr lang="zh-CN" altLang="en-US" sz="2000" b="1" dirty="0">
                <a:solidFill>
                  <a:srgbClr val="0000FF"/>
                </a:solidFill>
                <a:latin typeface="+mn-ea"/>
                <a:sym typeface="+mn-ea"/>
              </a:rPr>
              <a:t>短期交流</a:t>
            </a:r>
            <a:r>
              <a:rPr lang="zh-CN" altLang="en-US" sz="2000" b="1" dirty="0">
                <a:latin typeface="+mn-ea"/>
                <a:sym typeface="+mn-ea"/>
              </a:rPr>
              <a:t>：</a:t>
            </a:r>
            <a:r>
              <a:rPr lang="en-US" altLang="zh-CN" sz="2000" b="1" dirty="0">
                <a:latin typeface="+mn-ea"/>
                <a:sym typeface="+mn-ea"/>
              </a:rPr>
              <a:t>2012-2015</a:t>
            </a:r>
            <a:r>
              <a:rPr lang="zh-CN" altLang="en-US" sz="2000" b="1" dirty="0">
                <a:latin typeface="+mn-ea"/>
                <a:sym typeface="+mn-ea"/>
              </a:rPr>
              <a:t>级</a:t>
            </a:r>
            <a:r>
              <a:rPr lang="en-US" altLang="zh-CN" sz="2000" b="1" dirty="0">
                <a:solidFill>
                  <a:srgbClr val="FF0000"/>
                </a:solidFill>
                <a:latin typeface="+mn-ea"/>
                <a:sym typeface="+mn-ea"/>
              </a:rPr>
              <a:t>29</a:t>
            </a:r>
            <a:r>
              <a:rPr lang="zh-CN" altLang="en-US" sz="2000" b="1" dirty="0">
                <a:latin typeface="+mn-ea"/>
                <a:sym typeface="+mn-ea"/>
              </a:rPr>
              <a:t>人，</a:t>
            </a:r>
            <a:r>
              <a:rPr lang="en-US" altLang="zh-CN" sz="2000" b="1" dirty="0">
                <a:latin typeface="+mn-ea"/>
                <a:sym typeface="+mn-ea"/>
              </a:rPr>
              <a:t>2016</a:t>
            </a:r>
            <a:r>
              <a:rPr lang="zh-CN" altLang="en-US" sz="2000" b="1" dirty="0">
                <a:latin typeface="+mn-ea"/>
                <a:sym typeface="+mn-ea"/>
              </a:rPr>
              <a:t>级</a:t>
            </a:r>
            <a:r>
              <a:rPr lang="en-US" altLang="zh-CN" sz="2000" b="1" dirty="0">
                <a:solidFill>
                  <a:srgbClr val="FF0000"/>
                </a:solidFill>
                <a:latin typeface="+mn-ea"/>
                <a:sym typeface="+mn-ea"/>
              </a:rPr>
              <a:t>6</a:t>
            </a:r>
            <a:r>
              <a:rPr lang="zh-CN" altLang="en-US" sz="2000" b="1" dirty="0">
                <a:latin typeface="+mn-ea"/>
                <a:sym typeface="+mn-ea"/>
              </a:rPr>
              <a:t>人，</a:t>
            </a:r>
            <a:r>
              <a:rPr lang="en-US" altLang="zh-CN" sz="2000" b="1" dirty="0">
                <a:latin typeface="+mn-ea"/>
                <a:sym typeface="+mn-ea"/>
              </a:rPr>
              <a:t>2017</a:t>
            </a:r>
            <a:r>
              <a:rPr lang="zh-CN" altLang="en-US" sz="2000" b="1" dirty="0">
                <a:latin typeface="+mn-ea"/>
                <a:sym typeface="+mn-ea"/>
              </a:rPr>
              <a:t>级</a:t>
            </a:r>
            <a:r>
              <a:rPr lang="en-US" altLang="zh-CN" sz="2000" b="1" dirty="0">
                <a:solidFill>
                  <a:srgbClr val="FF0000"/>
                </a:solidFill>
                <a:latin typeface="+mn-ea"/>
                <a:sym typeface="+mn-ea"/>
              </a:rPr>
              <a:t>4</a:t>
            </a:r>
            <a:r>
              <a:rPr lang="zh-CN" altLang="en-US" sz="2000" b="1" dirty="0">
                <a:latin typeface="+mn-ea"/>
                <a:sym typeface="+mn-ea"/>
              </a:rPr>
              <a:t>人</a:t>
            </a:r>
            <a:endParaRPr lang="en-US" altLang="zh-CN" sz="2000" b="1" dirty="0">
              <a:latin typeface="+mn-ea"/>
            </a:endParaRPr>
          </a:p>
          <a:p>
            <a:pPr>
              <a:lnSpc>
                <a:spcPct val="150000"/>
              </a:lnSpc>
              <a:buClr>
                <a:srgbClr val="FF0000"/>
              </a:buClr>
              <a:buFont typeface="Monotype Sorts"/>
            </a:pPr>
            <a:r>
              <a:rPr lang="en-US" altLang="zh-CN" sz="2000" b="1" dirty="0">
                <a:latin typeface="+mn-ea"/>
                <a:sym typeface="+mn-ea"/>
              </a:rPr>
              <a:t>   </a:t>
            </a:r>
            <a:r>
              <a:rPr lang="en-US" altLang="zh-CN" sz="2000" b="1" dirty="0" err="1">
                <a:latin typeface="+mn-ea"/>
                <a:sym typeface="+mn-ea"/>
              </a:rPr>
              <a:t>UCBerkeley</a:t>
            </a:r>
            <a:r>
              <a:rPr lang="zh-CN" altLang="en-US" sz="2000" b="1" dirty="0">
                <a:latin typeface="+mn-ea"/>
                <a:sym typeface="+mn-ea"/>
              </a:rPr>
              <a:t>暑期学校，</a:t>
            </a:r>
            <a:r>
              <a:rPr lang="en-US" altLang="zh-CN" sz="2000" b="1" dirty="0">
                <a:solidFill>
                  <a:srgbClr val="FF0000"/>
                </a:solidFill>
                <a:latin typeface="+mn-ea"/>
                <a:sym typeface="+mn-ea"/>
              </a:rPr>
              <a:t>20</a:t>
            </a:r>
            <a:r>
              <a:rPr lang="zh-CN" altLang="en-US" sz="2000" b="1" dirty="0">
                <a:latin typeface="+mn-ea"/>
                <a:sym typeface="+mn-ea"/>
              </a:rPr>
              <a:t>人</a:t>
            </a:r>
            <a:endParaRPr lang="en-US" altLang="zh-CN" sz="2000" b="1" dirty="0">
              <a:latin typeface="+mn-ea"/>
            </a:endParaRPr>
          </a:p>
          <a:p>
            <a:pPr>
              <a:lnSpc>
                <a:spcPct val="150000"/>
              </a:lnSpc>
              <a:buClr>
                <a:srgbClr val="FF0000"/>
              </a:buClr>
              <a:buFont typeface="Monotype Sorts"/>
            </a:pPr>
            <a:r>
              <a:rPr lang="en-US" altLang="zh-CN" sz="2000" b="1" dirty="0">
                <a:latin typeface="+mn-ea"/>
                <a:sym typeface="+mn-ea"/>
              </a:rPr>
              <a:t>   UCB</a:t>
            </a:r>
            <a:r>
              <a:rPr lang="zh-CN" altLang="en-US" sz="2000" b="1" dirty="0">
                <a:latin typeface="+mn-ea"/>
                <a:sym typeface="+mn-ea"/>
              </a:rPr>
              <a:t>和</a:t>
            </a:r>
            <a:r>
              <a:rPr lang="en-US" altLang="zh-CN" sz="2000" b="1" dirty="0">
                <a:latin typeface="+mn-ea"/>
                <a:sym typeface="+mn-ea"/>
              </a:rPr>
              <a:t>UCLA CSST</a:t>
            </a:r>
            <a:r>
              <a:rPr lang="zh-CN" altLang="en-US" sz="2000" b="1" dirty="0">
                <a:latin typeface="+mn-ea"/>
                <a:sym typeface="+mn-ea"/>
              </a:rPr>
              <a:t>暑期项目，</a:t>
            </a:r>
            <a:r>
              <a:rPr lang="en-US" altLang="zh-CN" sz="2000" b="1" dirty="0">
                <a:solidFill>
                  <a:srgbClr val="FF0000"/>
                </a:solidFill>
                <a:latin typeface="+mn-ea"/>
                <a:sym typeface="+mn-ea"/>
              </a:rPr>
              <a:t>9</a:t>
            </a:r>
            <a:r>
              <a:rPr lang="zh-CN" altLang="en-US" sz="2000" b="1" dirty="0">
                <a:latin typeface="+mn-ea"/>
                <a:sym typeface="+mn-ea"/>
              </a:rPr>
              <a:t>人</a:t>
            </a:r>
            <a:endParaRPr lang="en-US" altLang="zh-CN" sz="2000" b="1" dirty="0">
              <a:latin typeface="+mn-ea"/>
            </a:endParaRPr>
          </a:p>
          <a:p>
            <a:pPr>
              <a:lnSpc>
                <a:spcPct val="150000"/>
              </a:lnSpc>
              <a:buClr>
                <a:srgbClr val="FF0000"/>
              </a:buClr>
              <a:buFont typeface="Monotype Sorts"/>
            </a:pPr>
            <a:r>
              <a:rPr lang="en-US" altLang="zh-CN" sz="2000" b="1" dirty="0">
                <a:latin typeface="+mn-ea"/>
                <a:sym typeface="+mn-ea"/>
              </a:rPr>
              <a:t>   </a:t>
            </a:r>
            <a:r>
              <a:rPr lang="en-US" altLang="zh-CN" sz="2000" b="1" dirty="0" err="1">
                <a:latin typeface="+mn-ea"/>
                <a:sym typeface="+mn-ea"/>
              </a:rPr>
              <a:t>Mitacs</a:t>
            </a:r>
            <a:r>
              <a:rPr lang="en-US" altLang="zh-CN" sz="2000" b="1" dirty="0">
                <a:latin typeface="+mn-ea"/>
                <a:sym typeface="+mn-ea"/>
              </a:rPr>
              <a:t> </a:t>
            </a:r>
            <a:r>
              <a:rPr lang="en-US" altLang="zh-CN" sz="2000" b="1" dirty="0" err="1">
                <a:latin typeface="+mn-ea"/>
                <a:sym typeface="+mn-ea"/>
              </a:rPr>
              <a:t>Globalink</a:t>
            </a:r>
            <a:r>
              <a:rPr lang="en-US" altLang="zh-CN" sz="2000" b="1" dirty="0">
                <a:latin typeface="+mn-ea"/>
                <a:sym typeface="+mn-ea"/>
              </a:rPr>
              <a:t> Internship</a:t>
            </a:r>
            <a:r>
              <a:rPr lang="zh-CN" altLang="en-US" sz="2000" b="1" dirty="0">
                <a:latin typeface="+mn-ea"/>
                <a:sym typeface="+mn-ea"/>
              </a:rPr>
              <a:t>项目，</a:t>
            </a:r>
            <a:r>
              <a:rPr lang="en-US" altLang="zh-CN" sz="2000" b="1" dirty="0">
                <a:solidFill>
                  <a:srgbClr val="FF0000"/>
                </a:solidFill>
                <a:latin typeface="+mn-ea"/>
                <a:sym typeface="+mn-ea"/>
              </a:rPr>
              <a:t>2</a:t>
            </a:r>
            <a:r>
              <a:rPr lang="zh-CN" altLang="en-US" sz="2000" b="1" dirty="0">
                <a:latin typeface="+mn-ea"/>
                <a:sym typeface="+mn-ea"/>
              </a:rPr>
              <a:t>人</a:t>
            </a:r>
            <a:endParaRPr lang="en-US" altLang="zh-CN" sz="2000" b="1" dirty="0">
              <a:latin typeface="+mn-ea"/>
            </a:endParaRPr>
          </a:p>
          <a:p>
            <a:pPr>
              <a:lnSpc>
                <a:spcPct val="150000"/>
              </a:lnSpc>
              <a:buClr>
                <a:srgbClr val="FF0000"/>
              </a:buClr>
            </a:pPr>
            <a:r>
              <a:rPr lang="en-US" altLang="zh-CN" sz="2000" b="1" dirty="0">
                <a:latin typeface="+mn-ea"/>
                <a:sym typeface="+mn-ea"/>
              </a:rPr>
              <a:t>   </a:t>
            </a:r>
            <a:r>
              <a:rPr lang="zh-CN" altLang="en-US" sz="2000" b="1" dirty="0">
                <a:latin typeface="+mn-ea"/>
                <a:sym typeface="+mn-ea"/>
              </a:rPr>
              <a:t>暑期科研实习，</a:t>
            </a:r>
            <a:r>
              <a:rPr lang="en-US" altLang="zh-CN" sz="2000" b="1" dirty="0">
                <a:solidFill>
                  <a:srgbClr val="FF0000"/>
                </a:solidFill>
                <a:latin typeface="+mn-ea"/>
                <a:sym typeface="+mn-ea"/>
              </a:rPr>
              <a:t>8</a:t>
            </a:r>
            <a:r>
              <a:rPr lang="zh-CN" altLang="en-US" sz="2000" b="1" dirty="0">
                <a:latin typeface="+mn-ea"/>
                <a:sym typeface="+mn-ea"/>
              </a:rPr>
              <a:t>人</a:t>
            </a:r>
            <a:endParaRPr lang="en-US" altLang="zh-CN" sz="2000" b="1" dirty="0">
              <a:latin typeface="+mn-ea"/>
            </a:endParaRPr>
          </a:p>
          <a:p>
            <a:pPr>
              <a:lnSpc>
                <a:spcPct val="150000"/>
              </a:lnSpc>
              <a:spcBef>
                <a:spcPts val="1600"/>
              </a:spcBef>
              <a:buClr>
                <a:srgbClr val="FF0000"/>
              </a:buClr>
              <a:buFont typeface="Wingdings" panose="05000000000000000000" pitchFamily="2" charset="2"/>
              <a:buChar char="Ø"/>
            </a:pPr>
            <a:r>
              <a:rPr lang="zh-CN" altLang="en-US" sz="2000" b="1" dirty="0">
                <a:solidFill>
                  <a:srgbClr val="0000FF"/>
                </a:solidFill>
                <a:latin typeface="+mn-ea"/>
                <a:sym typeface="+mn-ea"/>
              </a:rPr>
              <a:t>中长期交流</a:t>
            </a:r>
            <a:r>
              <a:rPr lang="zh-CN" altLang="en-US" sz="2000" b="1" dirty="0">
                <a:latin typeface="+mn-ea"/>
                <a:sym typeface="+mn-ea"/>
              </a:rPr>
              <a:t>：</a:t>
            </a:r>
            <a:r>
              <a:rPr lang="en-US" altLang="zh-CN" sz="2000" b="1" dirty="0">
                <a:latin typeface="+mn-ea"/>
                <a:sym typeface="+mn-ea"/>
              </a:rPr>
              <a:t>2012-2015</a:t>
            </a:r>
            <a:r>
              <a:rPr lang="zh-CN" altLang="en-US" sz="2000" b="1" dirty="0">
                <a:latin typeface="+mn-ea"/>
                <a:sym typeface="+mn-ea"/>
              </a:rPr>
              <a:t>级</a:t>
            </a:r>
            <a:r>
              <a:rPr lang="en-US" altLang="zh-CN" sz="2000" b="1" dirty="0">
                <a:solidFill>
                  <a:srgbClr val="FF0000"/>
                </a:solidFill>
                <a:latin typeface="+mn-ea"/>
                <a:sym typeface="+mn-ea"/>
              </a:rPr>
              <a:t>46</a:t>
            </a:r>
            <a:r>
              <a:rPr lang="zh-CN" altLang="en-US" sz="2000" b="1" dirty="0">
                <a:latin typeface="+mn-ea"/>
                <a:sym typeface="+mn-ea"/>
              </a:rPr>
              <a:t>人，</a:t>
            </a:r>
            <a:r>
              <a:rPr lang="en-US" altLang="zh-CN" sz="2000" b="1" dirty="0">
                <a:latin typeface="+mn-ea"/>
                <a:sym typeface="+mn-ea"/>
              </a:rPr>
              <a:t>2016</a:t>
            </a:r>
            <a:r>
              <a:rPr lang="zh-CN" altLang="en-US" sz="2000" b="1" dirty="0">
                <a:latin typeface="+mn-ea"/>
                <a:sym typeface="+mn-ea"/>
              </a:rPr>
              <a:t>级</a:t>
            </a:r>
            <a:r>
              <a:rPr lang="en-US" altLang="zh-CN" sz="2000" b="1" dirty="0">
                <a:solidFill>
                  <a:srgbClr val="FF0000"/>
                </a:solidFill>
                <a:latin typeface="+mn-ea"/>
                <a:sym typeface="+mn-ea"/>
              </a:rPr>
              <a:t>27</a:t>
            </a:r>
            <a:r>
              <a:rPr lang="zh-CN" altLang="en-US" sz="2000" b="1" dirty="0" smtClean="0">
                <a:latin typeface="+mn-ea"/>
                <a:sym typeface="+mn-ea"/>
              </a:rPr>
              <a:t>人</a:t>
            </a:r>
            <a:r>
              <a:rPr lang="en-US" altLang="zh-CN" sz="2000" b="1" dirty="0">
                <a:latin typeface="+mn-ea"/>
                <a:sym typeface="+mn-ea"/>
              </a:rPr>
              <a:t>……</a:t>
            </a:r>
            <a:endParaRPr lang="en-US" altLang="zh-CN" sz="2000" b="1" dirty="0" smtClean="0">
              <a:latin typeface="+mn-ea"/>
              <a:sym typeface="+mn-ea"/>
            </a:endParaRPr>
          </a:p>
          <a:p>
            <a:pPr>
              <a:lnSpc>
                <a:spcPct val="150000"/>
              </a:lnSpc>
              <a:spcBef>
                <a:spcPts val="1600"/>
              </a:spcBef>
              <a:buClr>
                <a:srgbClr val="FF0000"/>
              </a:buClr>
            </a:pPr>
            <a:r>
              <a:rPr lang="en-US" altLang="zh-CN" sz="2000" b="1" dirty="0" smtClean="0">
                <a:solidFill>
                  <a:srgbClr val="0000FF"/>
                </a:solidFill>
                <a:latin typeface="+mn-ea"/>
                <a:sym typeface="+mn-ea"/>
              </a:rPr>
              <a:t>   </a:t>
            </a:r>
            <a:r>
              <a:rPr lang="en-US" altLang="zh-CN" sz="2000" b="1" dirty="0">
                <a:solidFill>
                  <a:srgbClr val="0000FF"/>
                </a:solidFill>
                <a:latin typeface="+mn-ea"/>
                <a:sym typeface="+mn-ea"/>
              </a:rPr>
              <a:t>Caltech, Harvard, MIT, </a:t>
            </a:r>
            <a:r>
              <a:rPr lang="en-US" altLang="zh-CN" sz="2000" b="1" dirty="0" err="1">
                <a:solidFill>
                  <a:srgbClr val="0000FF"/>
                </a:solidFill>
                <a:latin typeface="+mn-ea"/>
                <a:sym typeface="+mn-ea"/>
              </a:rPr>
              <a:t>UCBerkeley</a:t>
            </a:r>
            <a:r>
              <a:rPr lang="en-US" altLang="zh-CN" sz="2000" b="1" dirty="0">
                <a:solidFill>
                  <a:srgbClr val="0000FF"/>
                </a:solidFill>
                <a:latin typeface="+mn-ea"/>
                <a:sym typeface="+mn-ea"/>
              </a:rPr>
              <a:t>, </a:t>
            </a:r>
            <a:r>
              <a:rPr lang="en-US" altLang="zh-CN" sz="2000" b="1" dirty="0" err="1">
                <a:solidFill>
                  <a:srgbClr val="0000FF"/>
                </a:solidFill>
                <a:latin typeface="+mn-ea"/>
                <a:sym typeface="+mn-ea"/>
              </a:rPr>
              <a:t>UOxford</a:t>
            </a:r>
            <a:r>
              <a:rPr lang="en-US" altLang="zh-CN" sz="2000" b="1" dirty="0">
                <a:solidFill>
                  <a:srgbClr val="0000FF"/>
                </a:solidFill>
                <a:latin typeface="+mn-ea"/>
                <a:sym typeface="+mn-ea"/>
              </a:rPr>
              <a:t>, </a:t>
            </a:r>
            <a:r>
              <a:rPr lang="en-US" altLang="zh-CN" sz="2000" b="1" dirty="0" err="1">
                <a:solidFill>
                  <a:srgbClr val="0000FF"/>
                </a:solidFill>
                <a:latin typeface="+mn-ea"/>
                <a:sym typeface="+mn-ea"/>
              </a:rPr>
              <a:t>UCambridge</a:t>
            </a:r>
            <a:r>
              <a:rPr lang="en-US" altLang="zh-CN" sz="2000" b="1" dirty="0">
                <a:solidFill>
                  <a:srgbClr val="0000FF"/>
                </a:solidFill>
                <a:latin typeface="+mn-ea"/>
                <a:sym typeface="+mn-ea"/>
              </a:rPr>
              <a:t>, Scripps Research Institute, </a:t>
            </a:r>
            <a:r>
              <a:rPr lang="en-US" altLang="zh-CN" sz="2000" b="1" dirty="0" err="1">
                <a:solidFill>
                  <a:srgbClr val="0000FF"/>
                </a:solidFill>
                <a:latin typeface="+mn-ea"/>
                <a:sym typeface="+mn-ea"/>
              </a:rPr>
              <a:t>ColumbiaU</a:t>
            </a:r>
            <a:r>
              <a:rPr lang="en-US" altLang="zh-CN" sz="2000" b="1" dirty="0">
                <a:solidFill>
                  <a:srgbClr val="0000FF"/>
                </a:solidFill>
                <a:latin typeface="+mn-ea"/>
                <a:sym typeface="+mn-ea"/>
              </a:rPr>
              <a:t>, </a:t>
            </a:r>
            <a:r>
              <a:rPr lang="en-US" altLang="zh-CN" sz="2000" b="1" dirty="0" err="1">
                <a:solidFill>
                  <a:srgbClr val="0000FF"/>
                </a:solidFill>
                <a:latin typeface="+mn-ea"/>
                <a:sym typeface="+mn-ea"/>
              </a:rPr>
              <a:t>YaleU</a:t>
            </a:r>
            <a:r>
              <a:rPr lang="en-US" altLang="zh-CN" sz="2000" b="1" dirty="0">
                <a:solidFill>
                  <a:srgbClr val="0000FF"/>
                </a:solidFill>
                <a:latin typeface="+mn-ea"/>
                <a:sym typeface="+mn-ea"/>
              </a:rPr>
              <a:t>, </a:t>
            </a:r>
            <a:r>
              <a:rPr lang="en-US" altLang="zh-CN" sz="2000" b="1" dirty="0" err="1">
                <a:solidFill>
                  <a:srgbClr val="0000FF"/>
                </a:solidFill>
                <a:latin typeface="+mn-ea"/>
                <a:sym typeface="+mn-ea"/>
              </a:rPr>
              <a:t>UChicago</a:t>
            </a:r>
            <a:r>
              <a:rPr lang="en-US" altLang="zh-CN" sz="2000" b="1" dirty="0">
                <a:solidFill>
                  <a:srgbClr val="0000FF"/>
                </a:solidFill>
                <a:latin typeface="+mn-ea"/>
                <a:sym typeface="+mn-ea"/>
              </a:rPr>
              <a:t>, </a:t>
            </a:r>
            <a:r>
              <a:rPr lang="en-US" altLang="zh-CN" sz="2000" b="1" dirty="0">
                <a:latin typeface="+mn-ea"/>
                <a:sym typeface="+mn-ea"/>
              </a:rPr>
              <a:t>UCLA, </a:t>
            </a:r>
            <a:r>
              <a:rPr lang="en-US" altLang="zh-CN" sz="2000" b="1" dirty="0" err="1">
                <a:latin typeface="+mn-ea"/>
                <a:sym typeface="+mn-ea"/>
              </a:rPr>
              <a:t>UMichigan</a:t>
            </a:r>
            <a:r>
              <a:rPr lang="en-US" altLang="zh-CN" sz="2000" b="1" dirty="0">
                <a:latin typeface="+mn-ea"/>
                <a:sym typeface="+mn-ea"/>
              </a:rPr>
              <a:t>, </a:t>
            </a:r>
            <a:r>
              <a:rPr lang="en-US" altLang="zh-CN" sz="2000" b="1" dirty="0" err="1">
                <a:latin typeface="+mn-ea"/>
                <a:sym typeface="+mn-ea"/>
              </a:rPr>
              <a:t>UToronto</a:t>
            </a:r>
            <a:r>
              <a:rPr lang="en-US" altLang="zh-CN" sz="2000" b="1" dirty="0">
                <a:latin typeface="+mn-ea"/>
                <a:sym typeface="+mn-ea"/>
              </a:rPr>
              <a:t>, UIUC,  </a:t>
            </a:r>
            <a:r>
              <a:rPr lang="en-US" altLang="zh-CN" sz="2000" b="1" dirty="0" err="1">
                <a:latin typeface="+mn-ea"/>
                <a:sym typeface="+mn-ea"/>
              </a:rPr>
              <a:t>NorthwesternU</a:t>
            </a:r>
            <a:r>
              <a:rPr lang="en-US" altLang="zh-CN" sz="2000" b="1" dirty="0">
                <a:latin typeface="+mn-ea"/>
                <a:sym typeface="+mn-ea"/>
              </a:rPr>
              <a:t>… </a:t>
            </a:r>
            <a:endParaRPr lang="zh-CN" altLang="en-US" sz="2000" dirty="0">
              <a:latin typeface="+mn-ea"/>
            </a:endParaRPr>
          </a:p>
          <a:p>
            <a:pPr>
              <a:lnSpc>
                <a:spcPct val="150000"/>
              </a:lnSpc>
            </a:pPr>
            <a:endParaRPr lang="zh-CN" altLang="en-US" b="1" dirty="0">
              <a:latin typeface="Times New Roman" pitchFamily="18" charset="0"/>
              <a:ea typeface="黑体" pitchFamily="49" charset="-122"/>
              <a:cs typeface="Times New Roman" pitchFamily="18" charset="0"/>
              <a:sym typeface="+mn-ea"/>
            </a:endParaRPr>
          </a:p>
        </p:txBody>
      </p:sp>
      <p:cxnSp>
        <p:nvCxnSpPr>
          <p:cNvPr id="12" name="直接连接符 11"/>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0640" y="835025"/>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4"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国际交流</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1957069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对角圆角矩形 6"/>
          <p:cNvSpPr/>
          <p:nvPr/>
        </p:nvSpPr>
        <p:spPr>
          <a:xfrm>
            <a:off x="-3810" y="1688465"/>
            <a:ext cx="12191365" cy="3950970"/>
          </a:xfrm>
          <a:prstGeom prst="round2DiagRect">
            <a:avLst/>
          </a:prstGeom>
          <a:solidFill>
            <a:srgbClr val="8500A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sp>
        <p:nvSpPr>
          <p:cNvPr id="6" name="文本框 5"/>
          <p:cNvSpPr txBox="1"/>
          <p:nvPr/>
        </p:nvSpPr>
        <p:spPr>
          <a:xfrm>
            <a:off x="537210" y="534035"/>
            <a:ext cx="1402080" cy="337185"/>
          </a:xfrm>
          <a:prstGeom prst="rect">
            <a:avLst/>
          </a:prstGeom>
          <a:noFill/>
        </p:spPr>
        <p:txBody>
          <a:bodyPr wrap="none" rtlCol="0">
            <a:spAutoFit/>
          </a:bodyPr>
          <a:lstStyle/>
          <a:p>
            <a:pPr algn="l"/>
            <a:r>
              <a:rPr lang="zh-CN" altLang="en-US" sz="1600">
                <a:solidFill>
                  <a:schemeClr val="bg1"/>
                </a:solidFill>
                <a:latin typeface="微软雅黑" panose="020B0503020204020204" charset="-122"/>
                <a:ea typeface="微软雅黑" panose="020B0503020204020204" charset="-122"/>
              </a:rPr>
              <a:t>国际交流照片</a:t>
            </a:r>
          </a:p>
        </p:txBody>
      </p:sp>
      <p:pic>
        <p:nvPicPr>
          <p:cNvPr id="4" name="图片 3" descr="40_画板 1"/>
          <p:cNvPicPr>
            <a:picLocks noChangeAspect="1"/>
          </p:cNvPicPr>
          <p:nvPr/>
        </p:nvPicPr>
        <p:blipFill>
          <a:blip r:embed="rId5"/>
          <a:stretch>
            <a:fillRect/>
          </a:stretch>
        </p:blipFill>
        <p:spPr>
          <a:xfrm>
            <a:off x="537210" y="2023110"/>
            <a:ext cx="11130280" cy="3275965"/>
          </a:xfrm>
          <a:prstGeom prst="rect">
            <a:avLst/>
          </a:prstGeom>
        </p:spPr>
      </p:pic>
      <p:grpSp>
        <p:nvGrpSpPr>
          <p:cNvPr id="8" name="组合 7"/>
          <p:cNvGrpSpPr/>
          <p:nvPr/>
        </p:nvGrpSpPr>
        <p:grpSpPr>
          <a:xfrm>
            <a:off x="9508490" y="226695"/>
            <a:ext cx="2849880" cy="635000"/>
            <a:chOff x="14974" y="357"/>
            <a:chExt cx="4488" cy="1000"/>
          </a:xfrm>
        </p:grpSpPr>
        <p:pic>
          <p:nvPicPr>
            <p:cNvPr id="9" name="图片 8" descr="G:\新建文件夹\配图\58-02.png58-02"/>
            <p:cNvPicPr>
              <a:picLocks noChangeAspect="1"/>
            </p:cNvPicPr>
            <p:nvPr/>
          </p:nvPicPr>
          <p:blipFill>
            <a:blip r:embed="rId6"/>
            <a:srcRect/>
            <a:stretch>
              <a:fillRect/>
            </a:stretch>
          </p:blipFill>
          <p:spPr>
            <a:xfrm>
              <a:off x="14974" y="366"/>
              <a:ext cx="4228" cy="949"/>
            </a:xfrm>
            <a:prstGeom prst="rect">
              <a:avLst/>
            </a:prstGeom>
          </p:spPr>
        </p:pic>
        <p:pic>
          <p:nvPicPr>
            <p:cNvPr id="10" name="图片 9" descr="16_画板 1"/>
            <p:cNvPicPr>
              <a:picLocks noChangeAspect="1"/>
            </p:cNvPicPr>
            <p:nvPr/>
          </p:nvPicPr>
          <p:blipFill>
            <a:blip r:embed="rId7"/>
            <a:stretch>
              <a:fillRect/>
            </a:stretch>
          </p:blipFill>
          <p:spPr>
            <a:xfrm>
              <a:off x="14974" y="357"/>
              <a:ext cx="4489" cy="1000"/>
            </a:xfrm>
            <a:prstGeom prst="rect">
              <a:avLst/>
            </a:prstGeom>
          </p:spPr>
        </p:pic>
      </p:grpSp>
      <p:cxnSp>
        <p:nvCxnSpPr>
          <p:cNvPr id="12" name="直接连接符 11"/>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0640" y="835025"/>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4"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国际交流</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3136883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G:\新建文件夹\配图\条_画板 1.png条_画板 1"/>
          <p:cNvPicPr>
            <a:picLocks noChangeAspect="1"/>
          </p:cNvPicPr>
          <p:nvPr/>
        </p:nvPicPr>
        <p:blipFill>
          <a:blip r:embed="rId3"/>
          <a:srcRect/>
          <a:stretch>
            <a:fillRect/>
          </a:stretch>
        </p:blipFill>
        <p:spPr>
          <a:xfrm>
            <a:off x="635" y="6744618"/>
            <a:ext cx="12198351" cy="111125"/>
          </a:xfrm>
          <a:prstGeom prst="rect">
            <a:avLst/>
          </a:prstGeom>
        </p:spPr>
      </p:pic>
      <p:grpSp>
        <p:nvGrpSpPr>
          <p:cNvPr id="4" name="组合 3"/>
          <p:cNvGrpSpPr/>
          <p:nvPr/>
        </p:nvGrpSpPr>
        <p:grpSpPr>
          <a:xfrm>
            <a:off x="9508491" y="227295"/>
            <a:ext cx="2849880" cy="635000"/>
            <a:chOff x="14974" y="357"/>
            <a:chExt cx="4488" cy="1000"/>
          </a:xfrm>
        </p:grpSpPr>
        <p:pic>
          <p:nvPicPr>
            <p:cNvPr id="11" name="图片 10" descr="G:\新建文件夹\配图\58-02.png58-02"/>
            <p:cNvPicPr>
              <a:picLocks noChangeAspect="1"/>
            </p:cNvPicPr>
            <p:nvPr/>
          </p:nvPicPr>
          <p:blipFill>
            <a:blip r:embed="rId4"/>
            <a:srcRect/>
            <a:stretch>
              <a:fillRect/>
            </a:stretch>
          </p:blipFill>
          <p:spPr>
            <a:xfrm>
              <a:off x="14974" y="366"/>
              <a:ext cx="4228" cy="949"/>
            </a:xfrm>
            <a:prstGeom prst="rect">
              <a:avLst/>
            </a:prstGeom>
          </p:spPr>
        </p:pic>
        <p:pic>
          <p:nvPicPr>
            <p:cNvPr id="12" name="图片 11" descr="16_画板 1"/>
            <p:cNvPicPr>
              <a:picLocks noChangeAspect="1"/>
            </p:cNvPicPr>
            <p:nvPr/>
          </p:nvPicPr>
          <p:blipFill>
            <a:blip r:embed="rId5"/>
            <a:stretch>
              <a:fillRect/>
            </a:stretch>
          </p:blipFill>
          <p:spPr>
            <a:xfrm>
              <a:off x="14974" y="357"/>
              <a:ext cx="4489" cy="1000"/>
            </a:xfrm>
            <a:prstGeom prst="rect">
              <a:avLst/>
            </a:prstGeom>
          </p:spPr>
        </p:pic>
      </p:grpSp>
      <p:pic>
        <p:nvPicPr>
          <p:cNvPr id="7" name="图片 6" descr="C:\Users\admin\Desktop\主楼.png18.png主楼.png18"/>
          <p:cNvPicPr>
            <a:picLocks noChangeAspect="1"/>
          </p:cNvPicPr>
          <p:nvPr/>
        </p:nvPicPr>
        <p:blipFill>
          <a:blip r:embed="rId6"/>
          <a:srcRect/>
          <a:stretch>
            <a:fillRect/>
          </a:stretch>
        </p:blipFill>
        <p:spPr>
          <a:xfrm flipH="1">
            <a:off x="7033895" y="2831537"/>
            <a:ext cx="5165091" cy="3912871"/>
          </a:xfrm>
          <a:prstGeom prst="rect">
            <a:avLst/>
          </a:prstGeom>
        </p:spPr>
      </p:pic>
      <p:sp>
        <p:nvSpPr>
          <p:cNvPr id="17411" name="Rectangle 6"/>
          <p:cNvSpPr/>
          <p:nvPr/>
        </p:nvSpPr>
        <p:spPr>
          <a:xfrm>
            <a:off x="662093" y="105834"/>
            <a:ext cx="11870267" cy="677333"/>
          </a:xfrm>
          <a:prstGeom prst="rect">
            <a:avLst/>
          </a:prstGeom>
          <a:noFill/>
          <a:ln w="9525">
            <a:noFill/>
          </a:ln>
        </p:spPr>
        <p:txBody>
          <a:bodyPr/>
          <a:lstStyle/>
          <a:p>
            <a:pPr eaLnBrk="1" hangingPunct="1">
              <a:lnSpc>
                <a:spcPct val="125000"/>
              </a:lnSpc>
              <a:buFont typeface="Monotype Sorts"/>
            </a:pPr>
            <a:r>
              <a:rPr lang="en-US" altLang="zh-CN" sz="2400" b="1" dirty="0">
                <a:solidFill>
                  <a:srgbClr val="0000FF"/>
                </a:solidFill>
                <a:latin typeface="Times New Roman" panose="02020603050405020304" pitchFamily="18" charset="0"/>
                <a:ea typeface="黑体" panose="02010609060101010101" charset="-122"/>
              </a:rPr>
              <a:t>2015</a:t>
            </a:r>
            <a:r>
              <a:rPr lang="zh-CN" altLang="en-US" sz="2400" b="1" dirty="0">
                <a:solidFill>
                  <a:srgbClr val="0000FF"/>
                </a:solidFill>
                <a:latin typeface="Times New Roman" panose="02020603050405020304" pitchFamily="18" charset="0"/>
                <a:ea typeface="黑体" panose="02010609060101010101" charset="-122"/>
              </a:rPr>
              <a:t>级化学伯苓班学生到国际著名高校参加</a:t>
            </a:r>
            <a:r>
              <a:rPr lang="en-US" altLang="zh-CN" sz="2400" b="1" dirty="0">
                <a:solidFill>
                  <a:srgbClr val="0000FF"/>
                </a:solidFill>
                <a:latin typeface="Times New Roman" panose="02020603050405020304" pitchFamily="18" charset="0"/>
                <a:ea typeface="黑体" panose="02010609060101010101" charset="-122"/>
              </a:rPr>
              <a:t>6</a:t>
            </a:r>
            <a:r>
              <a:rPr lang="zh-CN" altLang="en-US" sz="2400" b="1" dirty="0">
                <a:solidFill>
                  <a:srgbClr val="0000FF"/>
                </a:solidFill>
                <a:latin typeface="Times New Roman" panose="02020603050405020304" pitchFamily="18" charset="0"/>
                <a:ea typeface="黑体" panose="02010609060101010101" charset="-122"/>
              </a:rPr>
              <a:t>个月科研训练名单：</a:t>
            </a:r>
            <a:endParaRPr lang="en-US" altLang="zh-CN" sz="2400" b="1" dirty="0">
              <a:solidFill>
                <a:srgbClr val="0000FF"/>
              </a:solidFill>
              <a:latin typeface="Times New Roman" panose="02020603050405020304" pitchFamily="18" charset="0"/>
              <a:ea typeface="黑体" panose="02010609060101010101" charset="-122"/>
            </a:endParaRPr>
          </a:p>
        </p:txBody>
      </p:sp>
      <p:graphicFrame>
        <p:nvGraphicFramePr>
          <p:cNvPr id="6" name="表格 5"/>
          <p:cNvGraphicFramePr>
            <a:graphicFrameLocks noGrp="1"/>
          </p:cNvGraphicFramePr>
          <p:nvPr>
            <p:extLst>
              <p:ext uri="{D42A27DB-BD31-4B8C-83A1-F6EECF244321}">
                <p14:modId xmlns:p14="http://schemas.microsoft.com/office/powerpoint/2010/main" val="4224292738"/>
              </p:ext>
            </p:extLst>
          </p:nvPr>
        </p:nvGraphicFramePr>
        <p:xfrm>
          <a:off x="662094" y="861907"/>
          <a:ext cx="11280139" cy="5889413"/>
        </p:xfrm>
        <a:graphic>
          <a:graphicData uri="http://schemas.openxmlformats.org/drawingml/2006/table">
            <a:tbl>
              <a:tblPr firstRow="1" firstCol="1" bandRow="1">
                <a:tableStyleId>{5C22544A-7EE6-4342-B048-85BDC9FD1C3A}</a:tableStyleId>
              </a:tblPr>
              <a:tblGrid>
                <a:gridCol w="649393">
                  <a:extLst>
                    <a:ext uri="{9D8B030D-6E8A-4147-A177-3AD203B41FA5}">
                      <a16:colId xmlns:a16="http://schemas.microsoft.com/office/drawing/2014/main" val="20000"/>
                    </a:ext>
                  </a:extLst>
                </a:gridCol>
                <a:gridCol w="2201333">
                  <a:extLst>
                    <a:ext uri="{9D8B030D-6E8A-4147-A177-3AD203B41FA5}">
                      <a16:colId xmlns:a16="http://schemas.microsoft.com/office/drawing/2014/main" val="20001"/>
                    </a:ext>
                  </a:extLst>
                </a:gridCol>
                <a:gridCol w="4867487">
                  <a:extLst>
                    <a:ext uri="{9D8B030D-6E8A-4147-A177-3AD203B41FA5}">
                      <a16:colId xmlns:a16="http://schemas.microsoft.com/office/drawing/2014/main" val="20002"/>
                    </a:ext>
                  </a:extLst>
                </a:gridCol>
                <a:gridCol w="1690793">
                  <a:extLst>
                    <a:ext uri="{9D8B030D-6E8A-4147-A177-3AD203B41FA5}">
                      <a16:colId xmlns:a16="http://schemas.microsoft.com/office/drawing/2014/main" val="20003"/>
                    </a:ext>
                  </a:extLst>
                </a:gridCol>
                <a:gridCol w="1871133">
                  <a:extLst>
                    <a:ext uri="{9D8B030D-6E8A-4147-A177-3AD203B41FA5}">
                      <a16:colId xmlns:a16="http://schemas.microsoft.com/office/drawing/2014/main" val="20004"/>
                    </a:ext>
                  </a:extLst>
                </a:gridCol>
              </a:tblGrid>
              <a:tr h="650240">
                <a:tc>
                  <a:txBody>
                    <a:bodyPr/>
                    <a:lstStyle/>
                    <a:p>
                      <a:pPr marL="0" indent="0" algn="ctr" defTabSz="914400" rtl="0" eaLnBrk="1" latinLnBrk="0" hangingPunct="1">
                        <a:lnSpc>
                          <a:spcPct val="100000"/>
                        </a:lnSpc>
                        <a:spcAft>
                          <a:spcPts val="0"/>
                        </a:spcAft>
                      </a:pPr>
                      <a:r>
                        <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序号</a:t>
                      </a: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姓名</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高校研究所</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914400" rtl="0" eaLnBrk="1" latinLnBrk="0" hangingPunct="1">
                        <a:lnSpc>
                          <a:spcPct val="100000"/>
                        </a:lnSpc>
                        <a:spcAft>
                          <a:spcPts val="0"/>
                        </a:spcAft>
                      </a:pPr>
                      <a:r>
                        <a:rPr lang="en-US" sz="2100" b="0"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USNews</a:t>
                      </a:r>
                      <a:r>
                        <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美国化学排名</a:t>
                      </a: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914400" rtl="0" eaLnBrk="1" latinLnBrk="0" hangingPunct="1">
                        <a:lnSpc>
                          <a:spcPct val="100000"/>
                        </a:lnSpc>
                        <a:spcAft>
                          <a:spcPts val="0"/>
                        </a:spcAft>
                      </a:pPr>
                      <a:r>
                        <a:rPr lang="en-US" sz="2100" b="0"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USNews</a:t>
                      </a:r>
                      <a:r>
                        <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全球大学排名</a:t>
                      </a: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5120">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赵</a:t>
                      </a:r>
                      <a:r>
                        <a:rPr lang="zh-CN" alt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宇涛</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California Institute of Technology</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6</a:t>
                      </a:r>
                      <a:endParaRPr 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325120">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谢熠</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UC Berkeley</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a:t>
                      </a:r>
                      <a:endParaRPr 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325120">
                <a:tc>
                  <a:txBody>
                    <a:bodyPr/>
                    <a:lstStyle/>
                    <a:p>
                      <a:pPr marL="0" indent="0" algn="ctr" defTabSz="914400" rtl="0" eaLnBrk="1" latinLnBrk="0" hangingPunct="1">
                        <a:lnSpc>
                          <a:spcPct val="100000"/>
                        </a:lnSpc>
                        <a:spcAft>
                          <a:spcPts val="0"/>
                        </a:spcAft>
                      </a:pPr>
                      <a:r>
                        <a:rPr lang="en-US" alt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梁</a:t>
                      </a:r>
                      <a:r>
                        <a:rPr lang="zh-CN" alt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嘉树</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UC Berkeley</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a:t>
                      </a:r>
                      <a:endParaRPr 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r h="325120">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宗家睿</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en-US" alt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University of Oxford</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alt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914400" rtl="0" eaLnBrk="1" latinLnBrk="0" hangingPunct="1">
                        <a:lnSpc>
                          <a:spcPct val="100000"/>
                        </a:lnSpc>
                        <a:spcAft>
                          <a:spcPts val="0"/>
                        </a:spcAft>
                      </a:pPr>
                      <a:r>
                        <a:rPr lang="en-US" alt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5</a:t>
                      </a:r>
                      <a:endParaRPr 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4"/>
                  </a:ext>
                </a:extLst>
              </a:tr>
              <a:tr h="325120">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江</a:t>
                      </a:r>
                      <a:r>
                        <a:rPr lang="zh-CN" alt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子渊</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Scripps Research Institute</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6</a:t>
                      </a:r>
                      <a:endParaRPr 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25120">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6</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汤</a:t>
                      </a:r>
                      <a:r>
                        <a:rPr lang="zh-CN" alt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天化</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Scripps Research Institute</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6</a:t>
                      </a:r>
                      <a:endParaRPr 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25120">
                <a:tc>
                  <a:txBody>
                    <a:bodyPr/>
                    <a:lstStyle/>
                    <a:p>
                      <a:pPr marL="0" indent="0" algn="ctr" defTabSz="914400" rtl="0" eaLnBrk="1" latinLnBrk="0" hangingPunct="1">
                        <a:lnSpc>
                          <a:spcPct val="100000"/>
                        </a:lnSpc>
                        <a:spcAft>
                          <a:spcPts val="0"/>
                        </a:spcAft>
                      </a:pPr>
                      <a:r>
                        <a:rPr lang="en-US" alt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李</a:t>
                      </a:r>
                      <a:r>
                        <a:rPr lang="zh-CN" alt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逸豪</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Scripps Research Institute</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6</a:t>
                      </a:r>
                      <a:endParaRPr 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25120">
                <a:tc>
                  <a:txBody>
                    <a:bodyPr/>
                    <a:lstStyle/>
                    <a:p>
                      <a:pPr marL="0" indent="0" algn="ctr" defTabSz="914400" rtl="0" eaLnBrk="1" latinLnBrk="0" hangingPunct="1">
                        <a:lnSpc>
                          <a:spcPct val="100000"/>
                        </a:lnSpc>
                        <a:spcAft>
                          <a:spcPts val="0"/>
                        </a:spcAft>
                      </a:pPr>
                      <a:r>
                        <a:rPr lang="en-US" alt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陈淼</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Scripps Research Institute</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6</a:t>
                      </a:r>
                      <a:endParaRPr 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25120">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9</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纪</a:t>
                      </a:r>
                      <a:r>
                        <a:rPr lang="zh-CN" alt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经纬</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en-US" alt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Columbia University</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alt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9</a:t>
                      </a:r>
                      <a:endParaRPr 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alt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8</a:t>
                      </a:r>
                      <a:endParaRPr 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9"/>
                  </a:ext>
                </a:extLst>
              </a:tr>
              <a:tr h="325120">
                <a:tc>
                  <a:txBody>
                    <a:bodyPr/>
                    <a:lstStyle/>
                    <a:p>
                      <a:pPr marL="0" indent="0" algn="ctr" defTabSz="914400" rtl="0" eaLnBrk="1" latinLnBrk="0" hangingPunct="1">
                        <a:lnSpc>
                          <a:spcPct val="100000"/>
                        </a:lnSpc>
                        <a:spcAft>
                          <a:spcPts val="0"/>
                        </a:spcAft>
                      </a:pPr>
                      <a:r>
                        <a:rPr lang="en-US" alt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陈</a:t>
                      </a:r>
                      <a:r>
                        <a:rPr lang="zh-CN" alt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相雨</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UCLA</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indent="0" algn="ctr" defTabSz="914400" rtl="0" eaLnBrk="1" latinLnBrk="0" hangingPunct="1">
                        <a:lnSpc>
                          <a:spcPct val="100000"/>
                        </a:lnSpc>
                        <a:spcAft>
                          <a:spcPts val="0"/>
                        </a:spcAft>
                      </a:pPr>
                      <a:r>
                        <a:rPr lang="en-US" sz="2100" b="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15</a:t>
                      </a:r>
                      <a:endParaRPr lang="zh-CN" sz="2100" b="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indent="0" algn="ctr" defTabSz="914400" rtl="0" eaLnBrk="1" latinLnBrk="0" hangingPunct="1">
                        <a:lnSpc>
                          <a:spcPct val="100000"/>
                        </a:lnSpc>
                        <a:spcAft>
                          <a:spcPts val="0"/>
                        </a:spcAft>
                      </a:pPr>
                      <a:r>
                        <a:rPr lang="en-US" sz="2100" b="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13</a:t>
                      </a:r>
                      <a:endParaRPr lang="zh-CN" sz="2100" b="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10"/>
                  </a:ext>
                </a:extLst>
              </a:tr>
              <a:tr h="325120">
                <a:tc>
                  <a:txBody>
                    <a:bodyPr/>
                    <a:lstStyle/>
                    <a:p>
                      <a:pPr marL="0" indent="0" algn="ctr" defTabSz="914400" rtl="0" eaLnBrk="1" latinLnBrk="0" hangingPunct="1">
                        <a:lnSpc>
                          <a:spcPct val="100000"/>
                        </a:lnSpc>
                        <a:spcAft>
                          <a:spcPts val="0"/>
                        </a:spcAft>
                      </a:pPr>
                      <a:r>
                        <a:rPr lang="en-US" alt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谭昊</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UCLA</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indent="0" algn="ctr" defTabSz="914400" rtl="0" eaLnBrk="1" latinLnBrk="0" hangingPunct="1">
                        <a:lnSpc>
                          <a:spcPct val="100000"/>
                        </a:lnSpc>
                        <a:spcAft>
                          <a:spcPts val="0"/>
                        </a:spcAft>
                      </a:pPr>
                      <a:r>
                        <a:rPr lang="en-US" sz="2100" b="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15</a:t>
                      </a:r>
                      <a:endParaRPr lang="zh-CN" sz="2100" b="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indent="0" algn="ctr" defTabSz="914400" rtl="0" eaLnBrk="1" latinLnBrk="0" hangingPunct="1">
                        <a:lnSpc>
                          <a:spcPct val="100000"/>
                        </a:lnSpc>
                        <a:spcAft>
                          <a:spcPts val="0"/>
                        </a:spcAft>
                      </a:pPr>
                      <a:r>
                        <a:rPr lang="en-US" sz="2100" b="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13</a:t>
                      </a:r>
                      <a:endParaRPr lang="zh-CN" sz="2100" b="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11"/>
                  </a:ext>
                </a:extLst>
              </a:tr>
              <a:tr h="325120">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房</a:t>
                      </a:r>
                      <a:r>
                        <a:rPr lang="zh-CN" alt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璠</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en-US" alt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University of Toronto</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indent="0" algn="ctr" defTabSz="914400" rtl="0" eaLnBrk="1" latinLnBrk="0" hangingPunct="1">
                        <a:lnSpc>
                          <a:spcPct val="100000"/>
                        </a:lnSpc>
                        <a:spcAft>
                          <a:spcPts val="0"/>
                        </a:spcAft>
                      </a:pPr>
                      <a:r>
                        <a:rPr lang="en-US" altLang="zh-CN" sz="2100" b="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2100" b="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914400" rtl="0" eaLnBrk="1" latinLnBrk="0" hangingPunct="1">
                        <a:lnSpc>
                          <a:spcPct val="100000"/>
                        </a:lnSpc>
                        <a:spcAft>
                          <a:spcPts val="0"/>
                        </a:spcAft>
                      </a:pPr>
                      <a:r>
                        <a:rPr lang="en-US" altLang="zh-CN" sz="2100" b="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20</a:t>
                      </a:r>
                      <a:endParaRPr lang="zh-CN" sz="2100" b="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12"/>
                  </a:ext>
                </a:extLst>
              </a:tr>
              <a:tr h="360680">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13</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李</a:t>
                      </a:r>
                      <a:r>
                        <a:rPr lang="zh-CN" alt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隗星月</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Northwestern University</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914400" rtl="0" eaLnBrk="1" latinLnBrk="0" hangingPunct="1">
                        <a:lnSpc>
                          <a:spcPct val="100000"/>
                        </a:lnSpc>
                        <a:spcAft>
                          <a:spcPts val="0"/>
                        </a:spcAft>
                      </a:pPr>
                      <a:r>
                        <a:rPr lang="en-US"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6</a:t>
                      </a:r>
                      <a:endParaRPr 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24</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26813">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14</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戴</a:t>
                      </a:r>
                      <a:r>
                        <a:rPr lang="zh-CN" alt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畅航</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University of Illinois-Urbana-Champaign</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914400" rtl="0" eaLnBrk="1" latinLnBrk="0" hangingPunct="1">
                        <a:lnSpc>
                          <a:spcPct val="100000"/>
                        </a:lnSpc>
                        <a:spcAft>
                          <a:spcPts val="0"/>
                        </a:spcAft>
                      </a:pPr>
                      <a:r>
                        <a:rPr lang="en-US"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6</a:t>
                      </a:r>
                      <a:endParaRPr lang="zh-CN" sz="2100" b="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51</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25120">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黄本宸</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University of Minnesota, </a:t>
                      </a:r>
                      <a:r>
                        <a:rPr lang="en-US" sz="19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Twin Cities</a:t>
                      </a:r>
                      <a:endParaRPr lang="zh-CN" sz="19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24</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42</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25120">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16</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zh-CN" altLang="en-US" sz="2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丁</a:t>
                      </a:r>
                      <a:r>
                        <a:rPr lang="zh-CN" alt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尔东</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Emory University</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32</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914400" rtl="0" eaLnBrk="1" latinLnBrk="0" hangingPunct="1">
                        <a:lnSpc>
                          <a:spcPct val="100000"/>
                        </a:lnSpc>
                        <a:spcAft>
                          <a:spcPts val="0"/>
                        </a:spcAft>
                      </a:pPr>
                      <a:r>
                        <a:rPr lang="en-US"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71</a:t>
                      </a:r>
                      <a:endParaRPr lang="zh-CN" sz="2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0412" marR="204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Tree>
    <p:custDataLst>
      <p:tags r:id="rId1"/>
    </p:custDataLst>
    <p:extLst>
      <p:ext uri="{BB962C8B-B14F-4D97-AF65-F5344CB8AC3E}">
        <p14:creationId xmlns:p14="http://schemas.microsoft.com/office/powerpoint/2010/main" val="1301172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G:\新建文件夹\配图\条_画板 1.png条_画板 1"/>
          <p:cNvPicPr>
            <a:picLocks noChangeAspect="1"/>
          </p:cNvPicPr>
          <p:nvPr/>
        </p:nvPicPr>
        <p:blipFill>
          <a:blip r:embed="rId3"/>
          <a:srcRect/>
          <a:stretch>
            <a:fillRect/>
          </a:stretch>
        </p:blipFill>
        <p:spPr>
          <a:xfrm>
            <a:off x="635" y="6744618"/>
            <a:ext cx="12198351" cy="111125"/>
          </a:xfrm>
          <a:prstGeom prst="rect">
            <a:avLst/>
          </a:prstGeom>
        </p:spPr>
      </p:pic>
      <p:grpSp>
        <p:nvGrpSpPr>
          <p:cNvPr id="4" name="组合 3"/>
          <p:cNvGrpSpPr/>
          <p:nvPr/>
        </p:nvGrpSpPr>
        <p:grpSpPr>
          <a:xfrm>
            <a:off x="9508491" y="227295"/>
            <a:ext cx="2849880" cy="635000"/>
            <a:chOff x="14974" y="357"/>
            <a:chExt cx="4488" cy="1000"/>
          </a:xfrm>
        </p:grpSpPr>
        <p:pic>
          <p:nvPicPr>
            <p:cNvPr id="11" name="图片 10" descr="G:\新建文件夹\配图\58-02.png58-02"/>
            <p:cNvPicPr>
              <a:picLocks noChangeAspect="1"/>
            </p:cNvPicPr>
            <p:nvPr/>
          </p:nvPicPr>
          <p:blipFill>
            <a:blip r:embed="rId4"/>
            <a:srcRect/>
            <a:stretch>
              <a:fillRect/>
            </a:stretch>
          </p:blipFill>
          <p:spPr>
            <a:xfrm>
              <a:off x="14974" y="366"/>
              <a:ext cx="4228" cy="949"/>
            </a:xfrm>
            <a:prstGeom prst="rect">
              <a:avLst/>
            </a:prstGeom>
          </p:spPr>
        </p:pic>
        <p:pic>
          <p:nvPicPr>
            <p:cNvPr id="12" name="图片 11" descr="16_画板 1"/>
            <p:cNvPicPr>
              <a:picLocks noChangeAspect="1"/>
            </p:cNvPicPr>
            <p:nvPr/>
          </p:nvPicPr>
          <p:blipFill>
            <a:blip r:embed="rId5"/>
            <a:stretch>
              <a:fillRect/>
            </a:stretch>
          </p:blipFill>
          <p:spPr>
            <a:xfrm>
              <a:off x="14974" y="357"/>
              <a:ext cx="4489" cy="1000"/>
            </a:xfrm>
            <a:prstGeom prst="rect">
              <a:avLst/>
            </a:prstGeom>
          </p:spPr>
        </p:pic>
      </p:grpSp>
      <p:pic>
        <p:nvPicPr>
          <p:cNvPr id="7" name="图片 6" descr="C:\Users\admin\Desktop\主楼.png18.png主楼.png18"/>
          <p:cNvPicPr>
            <a:picLocks noChangeAspect="1"/>
          </p:cNvPicPr>
          <p:nvPr/>
        </p:nvPicPr>
        <p:blipFill>
          <a:blip r:embed="rId6"/>
          <a:srcRect/>
          <a:stretch>
            <a:fillRect/>
          </a:stretch>
        </p:blipFill>
        <p:spPr>
          <a:xfrm flipH="1">
            <a:off x="7033895" y="2831537"/>
            <a:ext cx="5165091" cy="3912871"/>
          </a:xfrm>
          <a:prstGeom prst="rect">
            <a:avLst/>
          </a:prstGeom>
        </p:spPr>
      </p:pic>
      <p:graphicFrame>
        <p:nvGraphicFramePr>
          <p:cNvPr id="8" name="表格 7"/>
          <p:cNvGraphicFramePr>
            <a:graphicFrameLocks noGrp="1"/>
          </p:cNvGraphicFramePr>
          <p:nvPr>
            <p:extLst>
              <p:ext uri="{D42A27DB-BD31-4B8C-83A1-F6EECF244321}">
                <p14:modId xmlns:p14="http://schemas.microsoft.com/office/powerpoint/2010/main" val="672667012"/>
              </p:ext>
            </p:extLst>
          </p:nvPr>
        </p:nvGraphicFramePr>
        <p:xfrm>
          <a:off x="498826" y="1079629"/>
          <a:ext cx="11040534" cy="5364480"/>
        </p:xfrm>
        <a:graphic>
          <a:graphicData uri="http://schemas.openxmlformats.org/drawingml/2006/table">
            <a:tbl>
              <a:tblPr/>
              <a:tblGrid>
                <a:gridCol w="919903">
                  <a:extLst>
                    <a:ext uri="{9D8B030D-6E8A-4147-A177-3AD203B41FA5}">
                      <a16:colId xmlns:a16="http://schemas.microsoft.com/office/drawing/2014/main" val="20000"/>
                    </a:ext>
                  </a:extLst>
                </a:gridCol>
                <a:gridCol w="1864407">
                  <a:extLst>
                    <a:ext uri="{9D8B030D-6E8A-4147-A177-3AD203B41FA5}">
                      <a16:colId xmlns:a16="http://schemas.microsoft.com/office/drawing/2014/main" val="20001"/>
                    </a:ext>
                  </a:extLst>
                </a:gridCol>
                <a:gridCol w="5568620">
                  <a:extLst>
                    <a:ext uri="{9D8B030D-6E8A-4147-A177-3AD203B41FA5}">
                      <a16:colId xmlns:a16="http://schemas.microsoft.com/office/drawing/2014/main" val="20002"/>
                    </a:ext>
                  </a:extLst>
                </a:gridCol>
                <a:gridCol w="2687604">
                  <a:extLst>
                    <a:ext uri="{9D8B030D-6E8A-4147-A177-3AD203B41FA5}">
                      <a16:colId xmlns:a16="http://schemas.microsoft.com/office/drawing/2014/main" val="20003"/>
                    </a:ext>
                  </a:extLst>
                </a:gridCol>
              </a:tblGrid>
              <a:tr h="894080">
                <a:tc>
                  <a:txBody>
                    <a:bodyPr/>
                    <a:lstStyle/>
                    <a:p>
                      <a:pPr marL="0" indent="0" algn="ctr">
                        <a:lnSpc>
                          <a:spcPct val="100000"/>
                        </a:lnSpc>
                        <a:spcAft>
                          <a:spcPts val="0"/>
                        </a:spcAft>
                      </a:pPr>
                      <a:r>
                        <a:rPr lang="zh-CN" sz="1800" b="0" kern="100" dirty="0">
                          <a:solidFill>
                            <a:schemeClr val="tx1"/>
                          </a:solidFill>
                          <a:latin typeface="+mn-ea"/>
                          <a:ea typeface="+mn-ea"/>
                          <a:cs typeface="Times New Roman" panose="02020603050405020304"/>
                        </a:rPr>
                        <a:t>序号</a:t>
                      </a: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sz="1800" b="0" kern="100" dirty="0" smtClean="0">
                          <a:solidFill>
                            <a:schemeClr val="tx1"/>
                          </a:solidFill>
                          <a:latin typeface="+mn-ea"/>
                          <a:ea typeface="+mn-ea"/>
                          <a:cs typeface="Times New Roman" panose="02020603050405020304"/>
                        </a:rPr>
                        <a:t>姓名</a:t>
                      </a:r>
                      <a:endParaRPr lang="zh-CN"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US" altLang="zh-CN" sz="1800" b="0" kern="100" dirty="0">
                          <a:solidFill>
                            <a:schemeClr val="tx1"/>
                          </a:solidFill>
                          <a:latin typeface="+mn-ea"/>
                          <a:ea typeface="+mn-ea"/>
                          <a:cs typeface="Times New Roman" panose="02020603050405020304"/>
                        </a:rPr>
                        <a:t> </a:t>
                      </a:r>
                      <a:r>
                        <a:rPr lang="zh-CN" altLang="en-US" sz="1800" b="0" kern="100" dirty="0" smtClean="0">
                          <a:solidFill>
                            <a:schemeClr val="tx1"/>
                          </a:solidFill>
                          <a:latin typeface="+mn-ea"/>
                          <a:ea typeface="+mn-ea"/>
                          <a:cs typeface="Times New Roman" panose="02020603050405020304"/>
                        </a:rPr>
                        <a:t>毕业去向</a:t>
                      </a:r>
                      <a:endParaRPr lang="zh-CN"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US" sz="1800" b="0" kern="100" dirty="0" err="1">
                          <a:solidFill>
                            <a:schemeClr val="tx1"/>
                          </a:solidFill>
                          <a:latin typeface="+mn-ea"/>
                          <a:ea typeface="+mn-ea"/>
                          <a:cs typeface="Times New Roman" panose="02020603050405020304"/>
                        </a:rPr>
                        <a:t>USNews</a:t>
                      </a:r>
                      <a:r>
                        <a:rPr lang="zh-CN" sz="1800" b="0" kern="100" dirty="0">
                          <a:solidFill>
                            <a:schemeClr val="tx1"/>
                          </a:solidFill>
                          <a:latin typeface="+mn-ea"/>
                          <a:ea typeface="+mn-ea"/>
                          <a:cs typeface="Times New Roman" panose="02020603050405020304"/>
                        </a:rPr>
                        <a:t>全球</a:t>
                      </a:r>
                      <a:endParaRPr lang="en-US" altLang="zh-CN" sz="1800" b="0" kern="100" dirty="0">
                        <a:solidFill>
                          <a:schemeClr val="tx1"/>
                        </a:solidFill>
                        <a:latin typeface="+mn-ea"/>
                        <a:ea typeface="+mn-ea"/>
                        <a:cs typeface="Times New Roman" panose="02020603050405020304"/>
                      </a:endParaRPr>
                    </a:p>
                    <a:p>
                      <a:pPr marL="0" indent="0" algn="ctr">
                        <a:lnSpc>
                          <a:spcPct val="100000"/>
                        </a:lnSpc>
                        <a:spcAft>
                          <a:spcPts val="0"/>
                        </a:spcAft>
                      </a:pPr>
                      <a:r>
                        <a:rPr lang="zh-CN" sz="1800" b="0" kern="100" dirty="0">
                          <a:solidFill>
                            <a:schemeClr val="tx1"/>
                          </a:solidFill>
                          <a:latin typeface="+mn-ea"/>
                          <a:ea typeface="+mn-ea"/>
                          <a:cs typeface="Times New Roman" panose="02020603050405020304"/>
                        </a:rPr>
                        <a:t>大学排名</a:t>
                      </a: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7040">
                <a:tc>
                  <a:txBody>
                    <a:bodyPr/>
                    <a:lstStyle/>
                    <a:p>
                      <a:pPr marL="0" indent="0" algn="ctr">
                        <a:lnSpc>
                          <a:spcPct val="100000"/>
                        </a:lnSpc>
                        <a:spcAft>
                          <a:spcPts val="0"/>
                        </a:spcAft>
                      </a:pPr>
                      <a:r>
                        <a:rPr lang="en-US" sz="1800" b="0" kern="100" dirty="0">
                          <a:solidFill>
                            <a:schemeClr val="tx1"/>
                          </a:solidFill>
                          <a:latin typeface="+mn-ea"/>
                          <a:ea typeface="+mn-ea"/>
                          <a:cs typeface="Times New Roman" panose="02020603050405020304"/>
                        </a:rPr>
                        <a:t>1</a:t>
                      </a:r>
                      <a:endParaRPr lang="zh-CN"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梁嘉树</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a:solidFill>
                            <a:schemeClr val="tx1"/>
                          </a:solidFill>
                          <a:latin typeface="+mn-ea"/>
                          <a:ea typeface="+mn-ea"/>
                          <a:cs typeface="Times New Roman" panose="02020603050405020304" pitchFamily="18" charset="0"/>
                        </a:rPr>
                        <a:t> 美国加州大学伯克利分校</a:t>
                      </a:r>
                      <a:r>
                        <a:rPr lang="en-US" altLang="zh-CN" sz="1800" b="0" kern="100" dirty="0">
                          <a:solidFill>
                            <a:schemeClr val="tx1"/>
                          </a:solidFill>
                          <a:latin typeface="+mn-ea"/>
                          <a:ea typeface="+mn-ea"/>
                          <a:cs typeface="Times New Roman" panose="02020603050405020304" pitchFamily="18" charset="0"/>
                        </a:rPr>
                        <a:t>PhD</a:t>
                      </a:r>
                      <a:endParaRPr lang="zh-CN" sz="1800" b="0" kern="100" dirty="0">
                        <a:solidFill>
                          <a:schemeClr val="tx1"/>
                        </a:solidFill>
                        <a:latin typeface="+mn-ea"/>
                        <a:ea typeface="+mn-ea"/>
                        <a:cs typeface="Times New Roman" panose="02020603050405020304" pitchFamily="18" charset="0"/>
                      </a:endParaRP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indent="0" algn="ctr">
                        <a:lnSpc>
                          <a:spcPct val="100000"/>
                        </a:lnSpc>
                        <a:spcAft>
                          <a:spcPts val="0"/>
                        </a:spcAft>
                      </a:pPr>
                      <a:r>
                        <a:rPr lang="en-US" altLang="zh-CN" sz="1800" b="0" kern="100" smtClean="0">
                          <a:solidFill>
                            <a:schemeClr val="tx1"/>
                          </a:solidFill>
                          <a:latin typeface="+mn-ea"/>
                          <a:ea typeface="+mn-ea"/>
                          <a:cs typeface="Times New Roman" panose="02020603050405020304" pitchFamily="18" charset="0"/>
                        </a:rPr>
                        <a:t>4</a:t>
                      </a:r>
                      <a:endParaRPr 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447040">
                <a:tc>
                  <a:txBody>
                    <a:bodyPr/>
                    <a:lstStyle/>
                    <a:p>
                      <a:pPr marL="0" indent="0" algn="ctr">
                        <a:lnSpc>
                          <a:spcPct val="100000"/>
                        </a:lnSpc>
                        <a:spcAft>
                          <a:spcPts val="0"/>
                        </a:spcAft>
                      </a:pPr>
                      <a:r>
                        <a:rPr lang="en-US" sz="1800" b="0" kern="100" dirty="0">
                          <a:solidFill>
                            <a:schemeClr val="tx1"/>
                          </a:solidFill>
                          <a:latin typeface="+mn-ea"/>
                          <a:ea typeface="+mn-ea"/>
                          <a:cs typeface="Times New Roman" panose="02020603050405020304"/>
                        </a:rPr>
                        <a:t>2</a:t>
                      </a:r>
                      <a:endParaRPr lang="zh-CN"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谢熠</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a:solidFill>
                            <a:schemeClr val="tx1"/>
                          </a:solidFill>
                          <a:latin typeface="+mn-ea"/>
                          <a:ea typeface="+mn-ea"/>
                          <a:cs typeface="Times New Roman" panose="02020603050405020304" pitchFamily="18" charset="0"/>
                        </a:rPr>
                        <a:t> 美国加州大学伯克利分校</a:t>
                      </a:r>
                      <a:r>
                        <a:rPr lang="en-US" altLang="zh-CN" sz="1800" b="0" kern="100" dirty="0">
                          <a:solidFill>
                            <a:schemeClr val="tx1"/>
                          </a:solidFill>
                          <a:latin typeface="+mn-ea"/>
                          <a:ea typeface="+mn-ea"/>
                          <a:cs typeface="Times New Roman" panose="02020603050405020304" pitchFamily="18" charset="0"/>
                        </a:rPr>
                        <a:t>PhD</a:t>
                      </a:r>
                      <a:endParaRPr lang="zh-CN" sz="1800" b="0" kern="100" dirty="0">
                        <a:solidFill>
                          <a:schemeClr val="tx1"/>
                        </a:solidFill>
                        <a:latin typeface="+mn-ea"/>
                        <a:ea typeface="+mn-ea"/>
                        <a:cs typeface="Times New Roman" panose="02020603050405020304" pitchFamily="18" charset="0"/>
                      </a:endParaRP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indent="0" algn="ctr">
                        <a:lnSpc>
                          <a:spcPct val="100000"/>
                        </a:lnSpc>
                        <a:spcAft>
                          <a:spcPts val="0"/>
                        </a:spcAft>
                      </a:pPr>
                      <a:r>
                        <a:rPr lang="en-US" sz="1800" b="0" kern="0" dirty="0">
                          <a:solidFill>
                            <a:schemeClr val="tx1"/>
                          </a:solidFill>
                          <a:latin typeface="+mn-ea"/>
                          <a:ea typeface="+mn-ea"/>
                          <a:cs typeface="Times New Roman" panose="02020603050405020304" pitchFamily="18" charset="0"/>
                        </a:rPr>
                        <a:t>4</a:t>
                      </a:r>
                      <a:endParaRPr 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447040">
                <a:tc>
                  <a:txBody>
                    <a:bodyPr/>
                    <a:lstStyle/>
                    <a:p>
                      <a:pPr marL="0" indent="0" algn="ctr">
                        <a:lnSpc>
                          <a:spcPct val="100000"/>
                        </a:lnSpc>
                        <a:spcAft>
                          <a:spcPts val="0"/>
                        </a:spcAft>
                      </a:pPr>
                      <a:r>
                        <a:rPr lang="en-US" sz="1800" b="0" kern="100" dirty="0">
                          <a:solidFill>
                            <a:schemeClr val="tx1"/>
                          </a:solidFill>
                          <a:latin typeface="+mn-ea"/>
                          <a:ea typeface="+mn-ea"/>
                          <a:cs typeface="Times New Roman" panose="02020603050405020304"/>
                        </a:rPr>
                        <a:t>3</a:t>
                      </a:r>
                      <a:endParaRPr lang="zh-CN"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宗家睿</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a:solidFill>
                            <a:schemeClr val="tx1"/>
                          </a:solidFill>
                          <a:latin typeface="+mn-ea"/>
                          <a:ea typeface="+mn-ea"/>
                          <a:cs typeface="Times New Roman" panose="02020603050405020304" pitchFamily="18" charset="0"/>
                        </a:rPr>
                        <a:t> 英国牛津大学</a:t>
                      </a:r>
                      <a:r>
                        <a:rPr lang="en-US" altLang="zh-CN" sz="1800" b="0" kern="100" dirty="0">
                          <a:solidFill>
                            <a:schemeClr val="tx1"/>
                          </a:solidFill>
                          <a:latin typeface="+mn-ea"/>
                          <a:ea typeface="+mn-ea"/>
                          <a:cs typeface="Times New Roman" panose="02020603050405020304" pitchFamily="18" charset="0"/>
                        </a:rPr>
                        <a:t>PhD</a:t>
                      </a:r>
                      <a:endParaRPr lang="zh-CN" sz="1800" b="0" kern="100" dirty="0">
                        <a:solidFill>
                          <a:schemeClr val="tx1"/>
                        </a:solidFill>
                        <a:latin typeface="+mn-ea"/>
                        <a:ea typeface="+mn-ea"/>
                        <a:cs typeface="Times New Roman" panose="02020603050405020304" pitchFamily="18" charset="0"/>
                      </a:endParaRP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indent="0" algn="ctr">
                        <a:lnSpc>
                          <a:spcPct val="100000"/>
                        </a:lnSpc>
                        <a:spcAft>
                          <a:spcPts val="0"/>
                        </a:spcAft>
                      </a:pPr>
                      <a:r>
                        <a:rPr lang="en-US" altLang="zh-CN" sz="1800" b="0" kern="100" dirty="0">
                          <a:solidFill>
                            <a:schemeClr val="tx1"/>
                          </a:solidFill>
                          <a:latin typeface="+mn-ea"/>
                          <a:ea typeface="+mn-ea"/>
                          <a:cs typeface="Times New Roman" panose="02020603050405020304" pitchFamily="18" charset="0"/>
                        </a:rPr>
                        <a:t>5</a:t>
                      </a:r>
                      <a:endParaRPr 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r h="447040">
                <a:tc>
                  <a:txBody>
                    <a:bodyPr/>
                    <a:lstStyle/>
                    <a:p>
                      <a:pPr marL="0" indent="0" algn="ctr">
                        <a:lnSpc>
                          <a:spcPct val="100000"/>
                        </a:lnSpc>
                        <a:spcAft>
                          <a:spcPts val="0"/>
                        </a:spcAft>
                      </a:pPr>
                      <a:r>
                        <a:rPr lang="en-US" sz="1800" b="0" kern="100" dirty="0">
                          <a:solidFill>
                            <a:schemeClr val="tx1"/>
                          </a:solidFill>
                          <a:latin typeface="+mn-ea"/>
                          <a:ea typeface="+mn-ea"/>
                          <a:cs typeface="Times New Roman" panose="02020603050405020304"/>
                        </a:rPr>
                        <a:t>4</a:t>
                      </a:r>
                      <a:endParaRPr lang="zh-CN"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李逸豪</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a:solidFill>
                            <a:schemeClr val="tx1"/>
                          </a:solidFill>
                          <a:latin typeface="+mn-ea"/>
                          <a:ea typeface="+mn-ea"/>
                          <a:cs typeface="Times New Roman" panose="02020603050405020304" pitchFamily="18" charset="0"/>
                        </a:rPr>
                        <a:t> 美国斯克里普斯研究所</a:t>
                      </a:r>
                      <a:r>
                        <a:rPr lang="en-US" altLang="zh-CN" sz="1800" b="0" kern="100" dirty="0">
                          <a:solidFill>
                            <a:schemeClr val="tx1"/>
                          </a:solidFill>
                          <a:latin typeface="+mn-ea"/>
                          <a:ea typeface="+mn-ea"/>
                          <a:cs typeface="Times New Roman" panose="02020603050405020304" pitchFamily="18" charset="0"/>
                        </a:rPr>
                        <a:t>PhD</a:t>
                      </a:r>
                      <a:endParaRPr lang="zh-CN" sz="1800" b="0" kern="100" dirty="0">
                        <a:solidFill>
                          <a:schemeClr val="tx1"/>
                        </a:solidFill>
                        <a:latin typeface="+mn-ea"/>
                        <a:ea typeface="+mn-ea"/>
                        <a:cs typeface="Times New Roman" panose="02020603050405020304" pitchFamily="18" charset="0"/>
                      </a:endParaRP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indent="0" algn="ctr">
                        <a:lnSpc>
                          <a:spcPct val="100000"/>
                        </a:lnSpc>
                        <a:spcAft>
                          <a:spcPts val="0"/>
                        </a:spcAft>
                      </a:pPr>
                      <a:r>
                        <a:rPr lang="en-US" altLang="zh-CN" sz="1800" b="0" kern="100" dirty="0">
                          <a:solidFill>
                            <a:schemeClr val="tx1"/>
                          </a:solidFill>
                          <a:latin typeface="+mn-ea"/>
                          <a:ea typeface="+mn-ea"/>
                          <a:cs typeface="Times New Roman" panose="02020603050405020304" pitchFamily="18" charset="0"/>
                        </a:rPr>
                        <a:t>-</a:t>
                      </a:r>
                      <a:endParaRPr 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4"/>
                  </a:ext>
                </a:extLst>
              </a:tr>
              <a:tr h="447040">
                <a:tc>
                  <a:txBody>
                    <a:bodyPr/>
                    <a:lstStyle/>
                    <a:p>
                      <a:pPr marL="0" indent="0" algn="ctr">
                        <a:lnSpc>
                          <a:spcPct val="100000"/>
                        </a:lnSpc>
                        <a:spcAft>
                          <a:spcPts val="0"/>
                        </a:spcAft>
                      </a:pPr>
                      <a:r>
                        <a:rPr lang="en-US" sz="1800" b="0" kern="100" dirty="0">
                          <a:solidFill>
                            <a:schemeClr val="tx1"/>
                          </a:solidFill>
                          <a:latin typeface="+mn-ea"/>
                          <a:ea typeface="+mn-ea"/>
                          <a:cs typeface="Times New Roman" panose="02020603050405020304"/>
                        </a:rPr>
                        <a:t>5</a:t>
                      </a:r>
                      <a:endParaRPr lang="zh-CN"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江子渊</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a:solidFill>
                            <a:schemeClr val="tx1"/>
                          </a:solidFill>
                          <a:latin typeface="+mn-ea"/>
                          <a:ea typeface="+mn-ea"/>
                          <a:cs typeface="Times New Roman" panose="02020603050405020304" pitchFamily="18" charset="0"/>
                        </a:rPr>
                        <a:t> 美国哥伦比亚大学</a:t>
                      </a:r>
                      <a:r>
                        <a:rPr lang="en-US" altLang="zh-CN" sz="1800" b="0" kern="100" dirty="0">
                          <a:solidFill>
                            <a:schemeClr val="tx1"/>
                          </a:solidFill>
                          <a:latin typeface="+mn-ea"/>
                          <a:ea typeface="+mn-ea"/>
                          <a:cs typeface="Times New Roman" panose="02020603050405020304" pitchFamily="18" charset="0"/>
                        </a:rPr>
                        <a:t>PhD</a:t>
                      </a:r>
                      <a:endParaRPr lang="zh-CN" sz="1800" b="0" kern="100" dirty="0">
                        <a:solidFill>
                          <a:schemeClr val="tx1"/>
                        </a:solidFill>
                        <a:latin typeface="+mn-ea"/>
                        <a:ea typeface="+mn-ea"/>
                        <a:cs typeface="Times New Roman" panose="02020603050405020304" pitchFamily="18" charset="0"/>
                      </a:endParaRP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indent="0" algn="ctr">
                        <a:lnSpc>
                          <a:spcPct val="100000"/>
                        </a:lnSpc>
                        <a:spcAft>
                          <a:spcPts val="0"/>
                        </a:spcAft>
                      </a:pPr>
                      <a:r>
                        <a:rPr lang="en-US" altLang="zh-CN" sz="1800" b="0" kern="100" dirty="0">
                          <a:solidFill>
                            <a:schemeClr val="tx1"/>
                          </a:solidFill>
                          <a:latin typeface="+mn-ea"/>
                          <a:ea typeface="+mn-ea"/>
                          <a:cs typeface="Times New Roman" panose="02020603050405020304" pitchFamily="18" charset="0"/>
                        </a:rPr>
                        <a:t>8</a:t>
                      </a:r>
                      <a:endParaRPr 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5"/>
                  </a:ext>
                </a:extLst>
              </a:tr>
              <a:tr h="447040">
                <a:tc>
                  <a:txBody>
                    <a:bodyPr/>
                    <a:lstStyle/>
                    <a:p>
                      <a:pPr marL="0" indent="0" algn="ctr">
                        <a:lnSpc>
                          <a:spcPct val="100000"/>
                        </a:lnSpc>
                        <a:spcAft>
                          <a:spcPts val="0"/>
                        </a:spcAft>
                      </a:pPr>
                      <a:r>
                        <a:rPr lang="en-US" sz="1800" b="0" kern="100" dirty="0">
                          <a:solidFill>
                            <a:schemeClr val="tx1"/>
                          </a:solidFill>
                          <a:latin typeface="+mn-ea"/>
                          <a:ea typeface="+mn-ea"/>
                          <a:cs typeface="Times New Roman" panose="02020603050405020304"/>
                        </a:rPr>
                        <a:t>6</a:t>
                      </a:r>
                      <a:endParaRPr lang="zh-CN"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纪经纬</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a:solidFill>
                            <a:schemeClr val="tx1"/>
                          </a:solidFill>
                          <a:latin typeface="+mn-ea"/>
                          <a:ea typeface="+mn-ea"/>
                          <a:cs typeface="Times New Roman" panose="02020603050405020304" pitchFamily="18" charset="0"/>
                        </a:rPr>
                        <a:t> 美国普林斯顿大学</a:t>
                      </a:r>
                      <a:r>
                        <a:rPr lang="en-US" altLang="zh-CN" sz="1800" b="0" kern="100" dirty="0">
                          <a:solidFill>
                            <a:schemeClr val="tx1"/>
                          </a:solidFill>
                          <a:latin typeface="+mn-ea"/>
                          <a:ea typeface="+mn-ea"/>
                          <a:cs typeface="Times New Roman" panose="02020603050405020304" pitchFamily="18" charset="0"/>
                        </a:rPr>
                        <a:t>PhD</a:t>
                      </a:r>
                      <a:endParaRPr lang="zh-CN" sz="1800" b="0" kern="100" dirty="0">
                        <a:solidFill>
                          <a:schemeClr val="tx1"/>
                        </a:solidFill>
                        <a:latin typeface="+mn-ea"/>
                        <a:ea typeface="+mn-ea"/>
                        <a:cs typeface="Times New Roman" panose="02020603050405020304" pitchFamily="18" charset="0"/>
                      </a:endParaRP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indent="0" algn="ctr">
                        <a:lnSpc>
                          <a:spcPct val="100000"/>
                        </a:lnSpc>
                        <a:spcAft>
                          <a:spcPts val="0"/>
                        </a:spcAft>
                      </a:pPr>
                      <a:r>
                        <a:rPr lang="en-US" altLang="zh-CN" sz="1800" b="0" kern="100" dirty="0">
                          <a:solidFill>
                            <a:schemeClr val="tx1"/>
                          </a:solidFill>
                          <a:latin typeface="+mn-ea"/>
                          <a:ea typeface="+mn-ea"/>
                          <a:cs typeface="Times New Roman" panose="02020603050405020304" pitchFamily="18" charset="0"/>
                        </a:rPr>
                        <a:t>9</a:t>
                      </a:r>
                      <a:endParaRPr 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6"/>
                  </a:ext>
                </a:extLst>
              </a:tr>
              <a:tr h="447040">
                <a:tc>
                  <a:txBody>
                    <a:bodyPr/>
                    <a:lstStyle/>
                    <a:p>
                      <a:pPr marL="0" indent="0" algn="ctr">
                        <a:lnSpc>
                          <a:spcPct val="100000"/>
                        </a:lnSpc>
                        <a:spcAft>
                          <a:spcPts val="0"/>
                        </a:spcAft>
                      </a:pPr>
                      <a:r>
                        <a:rPr lang="en-US" sz="1800" b="0" kern="100" dirty="0">
                          <a:solidFill>
                            <a:schemeClr val="tx1"/>
                          </a:solidFill>
                          <a:latin typeface="+mn-ea"/>
                          <a:ea typeface="+mn-ea"/>
                          <a:cs typeface="Times New Roman" panose="02020603050405020304"/>
                        </a:rPr>
                        <a:t>7</a:t>
                      </a:r>
                      <a:endParaRPr lang="zh-CN"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房璠</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a:solidFill>
                            <a:schemeClr val="tx1"/>
                          </a:solidFill>
                          <a:latin typeface="+mn-ea"/>
                          <a:ea typeface="+mn-ea"/>
                          <a:cs typeface="Times New Roman" panose="02020603050405020304" pitchFamily="18" charset="0"/>
                        </a:rPr>
                        <a:t> 美国约翰霍普金斯大学</a:t>
                      </a:r>
                      <a:r>
                        <a:rPr lang="en-US" altLang="zh-CN" sz="1800" b="0" kern="100" dirty="0">
                          <a:solidFill>
                            <a:schemeClr val="tx1"/>
                          </a:solidFill>
                          <a:latin typeface="+mn-ea"/>
                          <a:ea typeface="+mn-ea"/>
                          <a:cs typeface="Times New Roman" panose="02020603050405020304" pitchFamily="18" charset="0"/>
                        </a:rPr>
                        <a:t>PhD</a:t>
                      </a:r>
                      <a:endParaRPr lang="zh-CN" sz="1800" b="0" kern="100" dirty="0">
                        <a:solidFill>
                          <a:schemeClr val="tx1"/>
                        </a:solidFill>
                        <a:latin typeface="+mn-ea"/>
                        <a:ea typeface="+mn-ea"/>
                        <a:cs typeface="Times New Roman" panose="02020603050405020304" pitchFamily="18" charset="0"/>
                      </a:endParaRP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indent="0" algn="ctr">
                        <a:lnSpc>
                          <a:spcPct val="100000"/>
                        </a:lnSpc>
                        <a:spcAft>
                          <a:spcPts val="0"/>
                        </a:spcAft>
                      </a:pPr>
                      <a:r>
                        <a:rPr lang="en-US" sz="1800" b="0" kern="100" dirty="0">
                          <a:solidFill>
                            <a:schemeClr val="tx1"/>
                          </a:solidFill>
                          <a:latin typeface="+mn-ea"/>
                          <a:ea typeface="+mn-ea"/>
                          <a:cs typeface="Times New Roman" panose="02020603050405020304"/>
                        </a:rPr>
                        <a:t>12</a:t>
                      </a:r>
                      <a:endParaRPr lang="zh-CN"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7"/>
                  </a:ext>
                </a:extLst>
              </a:tr>
              <a:tr h="4470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0" kern="100" dirty="0">
                          <a:solidFill>
                            <a:schemeClr val="tx1"/>
                          </a:solidFill>
                          <a:latin typeface="+mn-ea"/>
                          <a:ea typeface="+mn-ea"/>
                          <a:cs typeface="Times New Roman" panose="02020603050405020304"/>
                        </a:rPr>
                        <a:t>8</a:t>
                      </a:r>
                      <a:endParaRPr lang="zh-CN" altLang="zh-CN"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黄本宸</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a:solidFill>
                            <a:schemeClr val="tx1"/>
                          </a:solidFill>
                          <a:latin typeface="+mn-ea"/>
                          <a:ea typeface="+mn-ea"/>
                          <a:cs typeface="Times New Roman" panose="02020603050405020304" pitchFamily="18" charset="0"/>
                        </a:rPr>
                        <a:t> 美国芝加哥大学</a:t>
                      </a:r>
                      <a:r>
                        <a:rPr lang="en-US" altLang="zh-CN" sz="1800" b="0" kern="100" dirty="0">
                          <a:solidFill>
                            <a:schemeClr val="tx1"/>
                          </a:solidFill>
                          <a:latin typeface="+mn-ea"/>
                          <a:ea typeface="+mn-ea"/>
                          <a:cs typeface="Times New Roman" panose="02020603050405020304" pitchFamily="18" charset="0"/>
                        </a:rPr>
                        <a:t>PhD</a:t>
                      </a:r>
                      <a:endParaRPr lang="zh-CN" sz="1800" b="0" kern="100" dirty="0">
                        <a:solidFill>
                          <a:schemeClr val="tx1"/>
                        </a:solidFill>
                        <a:latin typeface="+mn-ea"/>
                        <a:ea typeface="+mn-ea"/>
                        <a:cs typeface="Times New Roman" panose="02020603050405020304" pitchFamily="18" charset="0"/>
                      </a:endParaRP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indent="0" algn="ctr">
                        <a:lnSpc>
                          <a:spcPct val="100000"/>
                        </a:lnSpc>
                        <a:spcAft>
                          <a:spcPts val="0"/>
                        </a:spcAft>
                      </a:pPr>
                      <a:r>
                        <a:rPr lang="en-US" sz="1800" b="0" kern="100" dirty="0">
                          <a:solidFill>
                            <a:schemeClr val="tx1"/>
                          </a:solidFill>
                          <a:latin typeface="+mn-ea"/>
                          <a:ea typeface="+mn-ea"/>
                          <a:cs typeface="Times New Roman" panose="02020603050405020304"/>
                        </a:rPr>
                        <a:t>14</a:t>
                      </a:r>
                      <a:endParaRPr lang="zh-CN"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8"/>
                  </a:ext>
                </a:extLst>
              </a:tr>
              <a:tr h="447040">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9</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赵宇涛</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CN" altLang="en-US" sz="1800" b="0" kern="100" dirty="0" smtClean="0">
                          <a:solidFill>
                            <a:schemeClr val="tx1"/>
                          </a:solidFill>
                          <a:latin typeface="+mn-ea"/>
                          <a:ea typeface="+mn-ea"/>
                          <a:cs typeface="Times New Roman" panose="02020603050405020304"/>
                        </a:rPr>
                        <a:t> 美国芝加哥大学</a:t>
                      </a:r>
                      <a:r>
                        <a:rPr lang="en-US" altLang="zh-CN" sz="1800" b="0" kern="100" dirty="0" smtClean="0">
                          <a:solidFill>
                            <a:schemeClr val="tx1"/>
                          </a:solidFill>
                          <a:latin typeface="+mn-ea"/>
                          <a:ea typeface="+mn-ea"/>
                          <a:cs typeface="Times New Roman" panose="02020603050405020304" pitchFamily="18" charset="0"/>
                        </a:rPr>
                        <a:t>PhD</a:t>
                      </a:r>
                      <a:endParaRPr lang="zh-CN" altLang="en-US" sz="1800" b="0" kern="100" dirty="0" smtClean="0">
                        <a:solidFill>
                          <a:schemeClr val="tx1"/>
                        </a:solidFill>
                        <a:latin typeface="+mn-ea"/>
                        <a:ea typeface="+mn-ea"/>
                        <a:cs typeface="Times New Roman" panose="02020603050405020304" pitchFamily="18" charset="0"/>
                      </a:endParaRP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indent="0" algn="ctr">
                        <a:lnSpc>
                          <a:spcPct val="100000"/>
                        </a:lnSpc>
                        <a:spcAft>
                          <a:spcPts val="0"/>
                        </a:spcAft>
                      </a:pPr>
                      <a:r>
                        <a:rPr lang="en-US" altLang="zh-CN" sz="1800" b="0" kern="100" dirty="0" smtClean="0">
                          <a:solidFill>
                            <a:schemeClr val="tx1"/>
                          </a:solidFill>
                          <a:latin typeface="+mn-ea"/>
                          <a:ea typeface="+mn-ea"/>
                          <a:cs typeface="Times New Roman" panose="02020603050405020304" pitchFamily="18" charset="0"/>
                        </a:rPr>
                        <a:t>14</a:t>
                      </a:r>
                      <a:endParaRPr 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9"/>
                  </a:ext>
                </a:extLst>
              </a:tr>
              <a:tr h="447040">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10</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陈淼</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00" cap="none" spc="0" normalizeH="0" baseline="0" noProof="0" dirty="0" smtClean="0">
                          <a:ln>
                            <a:noFill/>
                          </a:ln>
                          <a:solidFill>
                            <a:schemeClr val="tx1"/>
                          </a:solidFill>
                          <a:effectLst/>
                          <a:uLnTx/>
                          <a:uFillTx/>
                          <a:latin typeface="+mn-ea"/>
                          <a:ea typeface="+mn-ea"/>
                          <a:cs typeface="Times New Roman" panose="02020603050405020304"/>
                        </a:rPr>
                        <a:t> 美国芝加哥大学</a:t>
                      </a:r>
                      <a:r>
                        <a:rPr kumimoji="0" lang="en-US" altLang="zh-CN" sz="1800" b="0" i="0" u="none" strike="noStrike" kern="100" cap="none" spc="0" normalizeH="0" baseline="0" noProof="0" dirty="0" smtClean="0">
                          <a:ln>
                            <a:noFill/>
                          </a:ln>
                          <a:solidFill>
                            <a:schemeClr val="tx1"/>
                          </a:solidFill>
                          <a:effectLst/>
                          <a:uLnTx/>
                          <a:uFillTx/>
                          <a:latin typeface="+mn-ea"/>
                          <a:ea typeface="+mn-ea"/>
                          <a:cs typeface="Times New Roman" panose="02020603050405020304" pitchFamily="18" charset="0"/>
                        </a:rPr>
                        <a:t>PhD</a:t>
                      </a:r>
                      <a:endParaRPr lang="zh-CN" altLang="en-US" sz="1800" b="0" kern="100" dirty="0" smtClean="0">
                        <a:solidFill>
                          <a:schemeClr val="tx1"/>
                        </a:solidFill>
                        <a:latin typeface="+mn-ea"/>
                        <a:ea typeface="+mn-ea"/>
                        <a:cs typeface="Times New Roman" panose="02020603050405020304" pitchFamily="18" charset="0"/>
                      </a:endParaRP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indent="0" algn="ctr">
                        <a:lnSpc>
                          <a:spcPct val="100000"/>
                        </a:lnSpc>
                        <a:spcAft>
                          <a:spcPts val="0"/>
                        </a:spcAft>
                      </a:pPr>
                      <a:r>
                        <a:rPr lang="en-US" altLang="zh-CN" sz="1800" b="0" kern="100" dirty="0" smtClean="0">
                          <a:solidFill>
                            <a:schemeClr val="tx1"/>
                          </a:solidFill>
                          <a:latin typeface="+mn-ea"/>
                          <a:ea typeface="+mn-ea"/>
                          <a:cs typeface="Times New Roman" panose="02020603050405020304" pitchFamily="18" charset="0"/>
                        </a:rPr>
                        <a:t>14</a:t>
                      </a: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0"/>
                  </a:ext>
                </a:extLst>
              </a:tr>
            </a:tbl>
          </a:graphicData>
        </a:graphic>
      </p:graphicFrame>
      <p:sp>
        <p:nvSpPr>
          <p:cNvPr id="16" name="标题 66"/>
          <p:cNvSpPr txBox="1">
            <a:spLocks/>
          </p:cNvSpPr>
          <p:nvPr/>
        </p:nvSpPr>
        <p:spPr>
          <a:xfrm>
            <a:off x="635" y="371429"/>
            <a:ext cx="4501863"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2800" b="1" dirty="0" smtClean="0">
                <a:solidFill>
                  <a:srgbClr val="84006A"/>
                </a:solidFill>
                <a:latin typeface="方正兰亭准黑_GBK" panose="02000000000000000000" charset="-122"/>
                <a:ea typeface="方正兰亭准黑_GBK" panose="02000000000000000000" charset="-122"/>
              </a:rPr>
              <a:t>2019</a:t>
            </a:r>
            <a:r>
              <a:rPr lang="zh-CN" altLang="en-US" sz="2800" b="1" dirty="0" smtClean="0">
                <a:solidFill>
                  <a:srgbClr val="84006A"/>
                </a:solidFill>
                <a:latin typeface="方正兰亭准黑_GBK" panose="02000000000000000000" charset="-122"/>
                <a:ea typeface="方正兰亭准黑_GBK" panose="02000000000000000000" charset="-122"/>
              </a:rPr>
              <a:t>届化学伯苓班毕业去向</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2642977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G:\新建文件夹\配图\条_画板 1.png条_画板 1"/>
          <p:cNvPicPr>
            <a:picLocks noChangeAspect="1"/>
          </p:cNvPicPr>
          <p:nvPr/>
        </p:nvPicPr>
        <p:blipFill>
          <a:blip r:embed="rId3"/>
          <a:srcRect/>
          <a:stretch>
            <a:fillRect/>
          </a:stretch>
        </p:blipFill>
        <p:spPr>
          <a:xfrm>
            <a:off x="635" y="6744618"/>
            <a:ext cx="12198351" cy="111125"/>
          </a:xfrm>
          <a:prstGeom prst="rect">
            <a:avLst/>
          </a:prstGeom>
        </p:spPr>
      </p:pic>
      <p:grpSp>
        <p:nvGrpSpPr>
          <p:cNvPr id="4" name="组合 3"/>
          <p:cNvGrpSpPr/>
          <p:nvPr/>
        </p:nvGrpSpPr>
        <p:grpSpPr>
          <a:xfrm>
            <a:off x="9508491" y="227295"/>
            <a:ext cx="2849880" cy="635000"/>
            <a:chOff x="14974" y="357"/>
            <a:chExt cx="4488" cy="1000"/>
          </a:xfrm>
        </p:grpSpPr>
        <p:pic>
          <p:nvPicPr>
            <p:cNvPr id="11" name="图片 10" descr="G:\新建文件夹\配图\58-02.png58-02"/>
            <p:cNvPicPr>
              <a:picLocks noChangeAspect="1"/>
            </p:cNvPicPr>
            <p:nvPr/>
          </p:nvPicPr>
          <p:blipFill>
            <a:blip r:embed="rId4"/>
            <a:srcRect/>
            <a:stretch>
              <a:fillRect/>
            </a:stretch>
          </p:blipFill>
          <p:spPr>
            <a:xfrm>
              <a:off x="14974" y="366"/>
              <a:ext cx="4228" cy="949"/>
            </a:xfrm>
            <a:prstGeom prst="rect">
              <a:avLst/>
            </a:prstGeom>
          </p:spPr>
        </p:pic>
        <p:pic>
          <p:nvPicPr>
            <p:cNvPr id="12" name="图片 11" descr="16_画板 1"/>
            <p:cNvPicPr>
              <a:picLocks noChangeAspect="1"/>
            </p:cNvPicPr>
            <p:nvPr/>
          </p:nvPicPr>
          <p:blipFill>
            <a:blip r:embed="rId5"/>
            <a:stretch>
              <a:fillRect/>
            </a:stretch>
          </p:blipFill>
          <p:spPr>
            <a:xfrm>
              <a:off x="14974" y="357"/>
              <a:ext cx="4489" cy="1000"/>
            </a:xfrm>
            <a:prstGeom prst="rect">
              <a:avLst/>
            </a:prstGeom>
          </p:spPr>
        </p:pic>
      </p:grpSp>
      <p:pic>
        <p:nvPicPr>
          <p:cNvPr id="7" name="图片 6" descr="C:\Users\admin\Desktop\主楼.png18.png主楼.png18"/>
          <p:cNvPicPr>
            <a:picLocks noChangeAspect="1"/>
          </p:cNvPicPr>
          <p:nvPr/>
        </p:nvPicPr>
        <p:blipFill>
          <a:blip r:embed="rId6"/>
          <a:srcRect/>
          <a:stretch>
            <a:fillRect/>
          </a:stretch>
        </p:blipFill>
        <p:spPr>
          <a:xfrm flipH="1">
            <a:off x="7033895" y="2831537"/>
            <a:ext cx="5165091" cy="3912871"/>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499805619"/>
              </p:ext>
            </p:extLst>
          </p:nvPr>
        </p:nvGraphicFramePr>
        <p:xfrm>
          <a:off x="342265" y="960967"/>
          <a:ext cx="11618384" cy="5364480"/>
        </p:xfrm>
        <a:graphic>
          <a:graphicData uri="http://schemas.openxmlformats.org/drawingml/2006/table">
            <a:tbl>
              <a:tblPr/>
              <a:tblGrid>
                <a:gridCol w="897255">
                  <a:extLst>
                    <a:ext uri="{9D8B030D-6E8A-4147-A177-3AD203B41FA5}">
                      <a16:colId xmlns:a16="http://schemas.microsoft.com/office/drawing/2014/main" val="20000"/>
                    </a:ext>
                  </a:extLst>
                </a:gridCol>
                <a:gridCol w="1950720">
                  <a:extLst>
                    <a:ext uri="{9D8B030D-6E8A-4147-A177-3AD203B41FA5}">
                      <a16:colId xmlns:a16="http://schemas.microsoft.com/office/drawing/2014/main" val="20001"/>
                    </a:ext>
                  </a:extLst>
                </a:gridCol>
                <a:gridCol w="6081856">
                  <a:extLst>
                    <a:ext uri="{9D8B030D-6E8A-4147-A177-3AD203B41FA5}">
                      <a16:colId xmlns:a16="http://schemas.microsoft.com/office/drawing/2014/main" val="20002"/>
                    </a:ext>
                  </a:extLst>
                </a:gridCol>
                <a:gridCol w="2688553">
                  <a:extLst>
                    <a:ext uri="{9D8B030D-6E8A-4147-A177-3AD203B41FA5}">
                      <a16:colId xmlns:a16="http://schemas.microsoft.com/office/drawing/2014/main" val="20003"/>
                    </a:ext>
                  </a:extLst>
                </a:gridCol>
              </a:tblGrid>
              <a:tr h="894080">
                <a:tc>
                  <a:txBody>
                    <a:bodyPr/>
                    <a:lstStyle/>
                    <a:p>
                      <a:pPr marL="0" indent="0" algn="ctr">
                        <a:lnSpc>
                          <a:spcPct val="100000"/>
                        </a:lnSpc>
                        <a:spcAft>
                          <a:spcPts val="0"/>
                        </a:spcAft>
                      </a:pPr>
                      <a:r>
                        <a:rPr lang="zh-CN" sz="1800" b="0" kern="100" dirty="0">
                          <a:solidFill>
                            <a:schemeClr val="tx1"/>
                          </a:solidFill>
                          <a:latin typeface="+mn-ea"/>
                          <a:ea typeface="+mn-ea"/>
                          <a:cs typeface="Times New Roman" panose="02020603050405020304"/>
                        </a:rPr>
                        <a:t>序号</a:t>
                      </a: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sz="1800" b="0" kern="100" dirty="0" smtClean="0">
                          <a:solidFill>
                            <a:schemeClr val="tx1"/>
                          </a:solidFill>
                          <a:latin typeface="+mn-ea"/>
                          <a:ea typeface="+mn-ea"/>
                          <a:cs typeface="Times New Roman" panose="02020603050405020304"/>
                        </a:rPr>
                        <a:t>姓名</a:t>
                      </a:r>
                      <a:endParaRPr lang="zh-CN" sz="1800" b="0" kern="100" dirty="0">
                        <a:solidFill>
                          <a:schemeClr val="tx1"/>
                        </a:solidFill>
                        <a:latin typeface="+mn-ea"/>
                        <a:ea typeface="+mn-ea"/>
                        <a:cs typeface="Times New Roman" panose="02020603050405020304"/>
                      </a:endParaRP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smtClean="0">
                          <a:solidFill>
                            <a:schemeClr val="tx1"/>
                          </a:solidFill>
                          <a:latin typeface="+mn-ea"/>
                          <a:ea typeface="+mn-ea"/>
                          <a:cs typeface="Times New Roman" panose="02020603050405020304"/>
                        </a:rPr>
                        <a:t>毕业去向</a:t>
                      </a:r>
                      <a:endParaRPr lang="zh-CN" sz="1800" b="0" kern="100" dirty="0">
                        <a:solidFill>
                          <a:schemeClr val="tx1"/>
                        </a:solidFill>
                        <a:latin typeface="+mn-ea"/>
                        <a:ea typeface="+mn-ea"/>
                        <a:cs typeface="Times New Roman" panose="02020603050405020304"/>
                      </a:endParaRP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US" sz="1800" b="0" kern="100" dirty="0" err="1">
                          <a:solidFill>
                            <a:schemeClr val="tx1"/>
                          </a:solidFill>
                          <a:latin typeface="+mn-ea"/>
                          <a:ea typeface="+mn-ea"/>
                          <a:cs typeface="Times New Roman" panose="02020603050405020304"/>
                        </a:rPr>
                        <a:t>USNews</a:t>
                      </a:r>
                      <a:r>
                        <a:rPr lang="zh-CN" sz="1800" b="0" kern="100" dirty="0">
                          <a:solidFill>
                            <a:schemeClr val="tx1"/>
                          </a:solidFill>
                          <a:latin typeface="+mn-ea"/>
                          <a:ea typeface="+mn-ea"/>
                          <a:cs typeface="Times New Roman" panose="02020603050405020304"/>
                        </a:rPr>
                        <a:t>全球</a:t>
                      </a:r>
                      <a:endParaRPr lang="en-US" altLang="zh-CN" sz="1800" b="0" kern="100" dirty="0">
                        <a:solidFill>
                          <a:schemeClr val="tx1"/>
                        </a:solidFill>
                        <a:latin typeface="+mn-ea"/>
                        <a:ea typeface="+mn-ea"/>
                        <a:cs typeface="Times New Roman" panose="02020603050405020304"/>
                      </a:endParaRPr>
                    </a:p>
                    <a:p>
                      <a:pPr marL="0" indent="0" algn="ctr">
                        <a:lnSpc>
                          <a:spcPct val="100000"/>
                        </a:lnSpc>
                        <a:spcAft>
                          <a:spcPts val="0"/>
                        </a:spcAft>
                      </a:pPr>
                      <a:r>
                        <a:rPr lang="zh-CN" sz="1800" b="0" kern="100" dirty="0">
                          <a:solidFill>
                            <a:schemeClr val="tx1"/>
                          </a:solidFill>
                          <a:latin typeface="+mn-ea"/>
                          <a:ea typeface="+mn-ea"/>
                          <a:cs typeface="Times New Roman" panose="02020603050405020304"/>
                        </a:rPr>
                        <a:t>大学排名</a:t>
                      </a: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7040">
                <a:tc>
                  <a:txBody>
                    <a:bodyPr/>
                    <a:lstStyle/>
                    <a:p>
                      <a:pPr algn="ctr">
                        <a:lnSpc>
                          <a:spcPct val="100000"/>
                        </a:lnSpc>
                      </a:pPr>
                      <a:r>
                        <a:rPr lang="en-US" altLang="zh-CN" sz="1800" b="0" dirty="0" smtClean="0">
                          <a:solidFill>
                            <a:schemeClr val="tx1"/>
                          </a:solidFill>
                          <a:latin typeface="+mn-ea"/>
                          <a:ea typeface="+mn-ea"/>
                          <a:cs typeface="Times New Roman" panose="02020603050405020304" pitchFamily="18" charset="0"/>
                        </a:rPr>
                        <a:t>11</a:t>
                      </a:r>
                      <a:endParaRPr lang="en-US" altLang="zh-CN" sz="1800" b="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陈相雨</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a:latin typeface="+mn-ea"/>
                          <a:ea typeface="+mn-ea"/>
                          <a:cs typeface="Times New Roman" panose="02020603050405020304" pitchFamily="18" charset="0"/>
                        </a:rPr>
                        <a:t> 美国宾夕法尼亚大学</a:t>
                      </a:r>
                      <a:r>
                        <a:rPr lang="en-US" altLang="zh-CN" sz="1800" b="0" kern="100" dirty="0">
                          <a:latin typeface="+mn-ea"/>
                          <a:ea typeface="+mn-ea"/>
                          <a:cs typeface="Times New Roman" panose="02020603050405020304" pitchFamily="18" charset="0"/>
                        </a:rPr>
                        <a:t>PhD</a:t>
                      </a:r>
                      <a:endParaRPr lang="zh-CN" sz="1800" b="0" kern="100" dirty="0">
                        <a:latin typeface="+mn-ea"/>
                        <a:ea typeface="+mn-ea"/>
                        <a:cs typeface="Times New Roman" panose="02020603050405020304" pitchFamily="18" charset="0"/>
                      </a:endParaRP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00000"/>
                        </a:lnSpc>
                        <a:spcAft>
                          <a:spcPts val="0"/>
                        </a:spcAft>
                      </a:pPr>
                      <a:r>
                        <a:rPr lang="en-US" sz="1800" b="0" kern="100" dirty="0">
                          <a:solidFill>
                            <a:srgbClr val="0000FF"/>
                          </a:solidFill>
                          <a:latin typeface="+mn-ea"/>
                          <a:ea typeface="+mn-ea"/>
                          <a:cs typeface="Times New Roman" panose="02020603050405020304"/>
                        </a:rPr>
                        <a:t>19</a:t>
                      </a:r>
                      <a:endParaRPr lang="zh-CN" sz="1800" b="0" kern="100" dirty="0">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9656638"/>
                  </a:ext>
                </a:extLst>
              </a:tr>
              <a:tr h="447040">
                <a:tc>
                  <a:txBody>
                    <a:bodyPr/>
                    <a:lstStyle/>
                    <a:p>
                      <a:pPr algn="ctr">
                        <a:lnSpc>
                          <a:spcPct val="100000"/>
                        </a:lnSpc>
                      </a:pPr>
                      <a:r>
                        <a:rPr lang="en-US" altLang="zh-CN" sz="1800" b="0" dirty="0" smtClean="0">
                          <a:solidFill>
                            <a:schemeClr val="tx1"/>
                          </a:solidFill>
                          <a:latin typeface="+mn-ea"/>
                          <a:ea typeface="+mn-ea"/>
                          <a:cs typeface="Times New Roman" panose="02020603050405020304" pitchFamily="18" charset="0"/>
                        </a:rPr>
                        <a:t>12</a:t>
                      </a:r>
                      <a:endParaRPr lang="en-US" altLang="zh-CN" sz="1800" b="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李隗星月</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a:latin typeface="+mn-ea"/>
                          <a:ea typeface="+mn-ea"/>
                          <a:cs typeface="Times New Roman" panose="02020603050405020304" pitchFamily="18" charset="0"/>
                        </a:rPr>
                        <a:t> 美国宾夕法尼亚大学</a:t>
                      </a:r>
                      <a:r>
                        <a:rPr lang="en-US" altLang="zh-CN" sz="1800" b="0" kern="100" dirty="0">
                          <a:latin typeface="+mn-ea"/>
                          <a:ea typeface="+mn-ea"/>
                          <a:cs typeface="Times New Roman" panose="02020603050405020304" pitchFamily="18" charset="0"/>
                        </a:rPr>
                        <a:t>PhD</a:t>
                      </a:r>
                      <a:endParaRPr lang="zh-CN" sz="1800" b="0" kern="100" dirty="0">
                        <a:latin typeface="+mn-ea"/>
                        <a:ea typeface="+mn-ea"/>
                        <a:cs typeface="Times New Roman" panose="02020603050405020304" pitchFamily="18" charset="0"/>
                      </a:endParaRP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00000"/>
                        </a:lnSpc>
                        <a:spcAft>
                          <a:spcPts val="0"/>
                        </a:spcAft>
                      </a:pPr>
                      <a:r>
                        <a:rPr lang="en-US" sz="1800" b="0" kern="100" dirty="0">
                          <a:solidFill>
                            <a:srgbClr val="0000FF"/>
                          </a:solidFill>
                          <a:latin typeface="+mn-ea"/>
                          <a:ea typeface="+mn-ea"/>
                          <a:cs typeface="Times New Roman" panose="02020603050405020304"/>
                        </a:rPr>
                        <a:t>19</a:t>
                      </a:r>
                      <a:endParaRPr lang="zh-CN" sz="1800" b="0" kern="100" dirty="0">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6297170"/>
                  </a:ext>
                </a:extLst>
              </a:tr>
              <a:tr h="447040">
                <a:tc>
                  <a:txBody>
                    <a:bodyPr/>
                    <a:lstStyle/>
                    <a:p>
                      <a:pPr algn="ctr">
                        <a:lnSpc>
                          <a:spcPct val="100000"/>
                        </a:lnSpc>
                      </a:pPr>
                      <a:r>
                        <a:rPr lang="en-US" altLang="zh-CN" sz="1800" b="0" dirty="0" smtClean="0">
                          <a:solidFill>
                            <a:schemeClr val="tx1"/>
                          </a:solidFill>
                          <a:latin typeface="+mn-ea"/>
                          <a:ea typeface="+mn-ea"/>
                          <a:cs typeface="Times New Roman" panose="02020603050405020304" pitchFamily="18" charset="0"/>
                        </a:rPr>
                        <a:t>13</a:t>
                      </a:r>
                      <a:endParaRPr lang="en-US" altLang="zh-CN" sz="1800" b="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丁尔东</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a:solidFill>
                            <a:schemeClr val="tx1"/>
                          </a:solidFill>
                          <a:latin typeface="+mn-ea"/>
                          <a:ea typeface="+mn-ea"/>
                          <a:cs typeface="Times New Roman" panose="02020603050405020304" pitchFamily="18" charset="0"/>
                        </a:rPr>
                        <a:t> 美国莱斯大学</a:t>
                      </a:r>
                      <a:r>
                        <a:rPr lang="en-US" altLang="zh-CN" sz="1800" b="0" kern="100" dirty="0">
                          <a:solidFill>
                            <a:schemeClr val="tx1"/>
                          </a:solidFill>
                          <a:latin typeface="+mn-ea"/>
                          <a:ea typeface="+mn-ea"/>
                          <a:cs typeface="Times New Roman" panose="02020603050405020304" pitchFamily="18" charset="0"/>
                        </a:rPr>
                        <a:t>PhD</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00000"/>
                        </a:lnSpc>
                        <a:spcAft>
                          <a:spcPts val="0"/>
                        </a:spcAft>
                      </a:pPr>
                      <a:r>
                        <a:rPr lang="en-US" sz="1800" b="0" kern="0" dirty="0">
                          <a:solidFill>
                            <a:schemeClr val="tx1"/>
                          </a:solidFill>
                          <a:latin typeface="+mn-ea"/>
                          <a:ea typeface="+mn-ea"/>
                          <a:cs typeface="Times New Roman" panose="02020603050405020304"/>
                        </a:rPr>
                        <a:t>107</a:t>
                      </a: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447040">
                <a:tc>
                  <a:txBody>
                    <a:bodyPr/>
                    <a:lstStyle/>
                    <a:p>
                      <a:pPr algn="ctr">
                        <a:lnSpc>
                          <a:spcPct val="100000"/>
                        </a:lnSpc>
                      </a:pPr>
                      <a:r>
                        <a:rPr lang="en-US" altLang="zh-CN" sz="1800" b="0" dirty="0" smtClean="0">
                          <a:solidFill>
                            <a:schemeClr val="tx1"/>
                          </a:solidFill>
                          <a:latin typeface="+mn-ea"/>
                          <a:ea typeface="+mn-ea"/>
                          <a:cs typeface="Times New Roman" panose="02020603050405020304" pitchFamily="18" charset="0"/>
                        </a:rPr>
                        <a:t>14</a:t>
                      </a:r>
                      <a:endParaRPr lang="en-US" altLang="zh-CN" sz="1800" b="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谭昊</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a:solidFill>
                            <a:schemeClr val="tx1"/>
                          </a:solidFill>
                          <a:latin typeface="+mn-ea"/>
                          <a:ea typeface="+mn-ea"/>
                          <a:cs typeface="Times New Roman" panose="02020603050405020304" pitchFamily="18" charset="0"/>
                        </a:rPr>
                        <a:t> 美国德克萨斯农工大学</a:t>
                      </a:r>
                      <a:r>
                        <a:rPr lang="en-US" altLang="zh-CN" sz="1800" b="0" kern="100" dirty="0">
                          <a:solidFill>
                            <a:schemeClr val="tx1"/>
                          </a:solidFill>
                          <a:latin typeface="+mn-ea"/>
                          <a:ea typeface="+mn-ea"/>
                          <a:cs typeface="Times New Roman" panose="02020603050405020304" pitchFamily="18" charset="0"/>
                        </a:rPr>
                        <a:t>PhD</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00000"/>
                        </a:lnSpc>
                        <a:spcAft>
                          <a:spcPts val="0"/>
                        </a:spcAft>
                      </a:pPr>
                      <a:r>
                        <a:rPr lang="en-US" sz="1800" b="0" kern="0" dirty="0">
                          <a:solidFill>
                            <a:schemeClr val="tx1"/>
                          </a:solidFill>
                          <a:latin typeface="+mn-ea"/>
                          <a:ea typeface="+mn-ea"/>
                          <a:cs typeface="Times New Roman" panose="02020603050405020304"/>
                        </a:rPr>
                        <a:t>125</a:t>
                      </a: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447040">
                <a:tc>
                  <a:txBody>
                    <a:bodyPr/>
                    <a:lstStyle/>
                    <a:p>
                      <a:pPr marL="0" indent="0" algn="ctr">
                        <a:lnSpc>
                          <a:spcPct val="100000"/>
                        </a:lnSpc>
                        <a:spcAft>
                          <a:spcPts val="0"/>
                        </a:spcAft>
                      </a:pPr>
                      <a:r>
                        <a:rPr lang="en-US" altLang="zh-CN" sz="1800" b="0" kern="100" dirty="0" smtClean="0">
                          <a:solidFill>
                            <a:schemeClr val="tx1"/>
                          </a:solidFill>
                          <a:latin typeface="+mn-ea"/>
                          <a:ea typeface="+mn-ea"/>
                          <a:cs typeface="Times New Roman" panose="02020603050405020304" pitchFamily="18" charset="0"/>
                        </a:rPr>
                        <a:t>15</a:t>
                      </a:r>
                      <a:endParaRPr lang="en-US" alt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汤天化</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a:solidFill>
                            <a:schemeClr val="tx1"/>
                          </a:solidFill>
                          <a:latin typeface="+mn-ea"/>
                          <a:ea typeface="+mn-ea"/>
                          <a:cs typeface="Times New Roman" panose="02020603050405020304" pitchFamily="18" charset="0"/>
                        </a:rPr>
                        <a:t> 美国犹他大学</a:t>
                      </a:r>
                      <a:r>
                        <a:rPr lang="en-US" altLang="zh-CN" sz="1800" b="0" kern="100" dirty="0">
                          <a:solidFill>
                            <a:schemeClr val="tx1"/>
                          </a:solidFill>
                          <a:latin typeface="+mn-ea"/>
                          <a:ea typeface="+mn-ea"/>
                          <a:cs typeface="Times New Roman" panose="02020603050405020304" pitchFamily="18" charset="0"/>
                        </a:rPr>
                        <a:t>PhD</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00000"/>
                        </a:lnSpc>
                        <a:spcAft>
                          <a:spcPts val="0"/>
                        </a:spcAft>
                      </a:pPr>
                      <a:r>
                        <a:rPr lang="en-US" sz="1800" b="0" kern="0" dirty="0">
                          <a:solidFill>
                            <a:schemeClr val="tx1"/>
                          </a:solidFill>
                          <a:latin typeface="+mn-ea"/>
                          <a:ea typeface="+mn-ea"/>
                          <a:cs typeface="Times New Roman" panose="02020603050405020304"/>
                        </a:rPr>
                        <a:t>132</a:t>
                      </a: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447040">
                <a:tc>
                  <a:txBody>
                    <a:bodyPr/>
                    <a:lstStyle/>
                    <a:p>
                      <a:pPr marL="0" indent="0" algn="ctr">
                        <a:lnSpc>
                          <a:spcPct val="100000"/>
                        </a:lnSpc>
                        <a:spcAft>
                          <a:spcPts val="0"/>
                        </a:spcAft>
                      </a:pPr>
                      <a:r>
                        <a:rPr lang="en-US" altLang="zh-CN" sz="1800" b="0" kern="100" dirty="0" smtClean="0">
                          <a:solidFill>
                            <a:schemeClr val="tx1"/>
                          </a:solidFill>
                          <a:latin typeface="+mn-ea"/>
                          <a:ea typeface="+mn-ea"/>
                          <a:cs typeface="Times New Roman" panose="02020603050405020304" pitchFamily="18" charset="0"/>
                        </a:rPr>
                        <a:t>16</a:t>
                      </a:r>
                      <a:endParaRPr lang="en-US" alt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戴畅航</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a:solidFill>
                            <a:schemeClr val="tx1"/>
                          </a:solidFill>
                          <a:latin typeface="+mn-ea"/>
                          <a:ea typeface="+mn-ea"/>
                          <a:cs typeface="Times New Roman" panose="02020603050405020304" pitchFamily="18" charset="0"/>
                        </a:rPr>
                        <a:t> 美国犹他大学</a:t>
                      </a:r>
                      <a:r>
                        <a:rPr lang="en-US" altLang="zh-CN" sz="1800" b="0" kern="100" dirty="0">
                          <a:solidFill>
                            <a:schemeClr val="tx1"/>
                          </a:solidFill>
                          <a:latin typeface="+mn-ea"/>
                          <a:ea typeface="+mn-ea"/>
                          <a:cs typeface="Times New Roman" panose="02020603050405020304" pitchFamily="18" charset="0"/>
                        </a:rPr>
                        <a:t>PhD</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00000"/>
                        </a:lnSpc>
                        <a:spcAft>
                          <a:spcPts val="0"/>
                        </a:spcAft>
                      </a:pPr>
                      <a:r>
                        <a:rPr lang="en-US" sz="1800" b="0" kern="0" dirty="0">
                          <a:solidFill>
                            <a:schemeClr val="tx1"/>
                          </a:solidFill>
                          <a:latin typeface="+mn-ea"/>
                          <a:ea typeface="+mn-ea"/>
                          <a:cs typeface="Times New Roman" panose="02020603050405020304"/>
                        </a:rPr>
                        <a:t>132</a:t>
                      </a: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447040">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17</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崔泽巍</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a:solidFill>
                            <a:schemeClr val="tx1"/>
                          </a:solidFill>
                          <a:latin typeface="+mn-ea"/>
                          <a:ea typeface="+mn-ea"/>
                          <a:cs typeface="Times New Roman" panose="02020603050405020304" pitchFamily="18" charset="0"/>
                        </a:rPr>
                        <a:t> </a:t>
                      </a:r>
                      <a:r>
                        <a:rPr lang="zh-CN" altLang="en-US" sz="1800" b="0" kern="100" dirty="0" smtClean="0">
                          <a:solidFill>
                            <a:schemeClr val="tx1"/>
                          </a:solidFill>
                          <a:latin typeface="+mn-ea"/>
                          <a:ea typeface="+mn-ea"/>
                          <a:cs typeface="Times New Roman" panose="02020603050405020304" pitchFamily="18" charset="0"/>
                        </a:rPr>
                        <a:t>香港科技大学</a:t>
                      </a:r>
                      <a:endParaRPr lang="zh-CN" altLang="en-US" sz="1800" b="0" kern="100" dirty="0">
                        <a:solidFill>
                          <a:schemeClr val="tx1"/>
                        </a:solidFill>
                        <a:latin typeface="+mn-ea"/>
                        <a:ea typeface="+mn-ea"/>
                        <a:cs typeface="Times New Roman" panose="02020603050405020304" pitchFamily="18" charset="0"/>
                      </a:endParaRP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00000"/>
                        </a:lnSpc>
                        <a:spcAft>
                          <a:spcPts val="0"/>
                        </a:spcAft>
                      </a:pPr>
                      <a:endParaRPr lang="en-US" alt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447040">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18</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王立凡</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US" altLang="zh-CN" sz="1800" b="0" kern="100" dirty="0">
                          <a:solidFill>
                            <a:schemeClr val="tx1"/>
                          </a:solidFill>
                          <a:latin typeface="+mn-ea"/>
                          <a:ea typeface="+mn-ea"/>
                          <a:cs typeface="Times New Roman" panose="02020603050405020304" pitchFamily="18" charset="0"/>
                        </a:rPr>
                        <a:t> </a:t>
                      </a:r>
                      <a:r>
                        <a:rPr lang="zh-CN" altLang="zh-CN" sz="1800" b="0" kern="100" dirty="0">
                          <a:solidFill>
                            <a:schemeClr val="tx1"/>
                          </a:solidFill>
                          <a:latin typeface="+mn-ea"/>
                          <a:ea typeface="+mn-ea"/>
                          <a:cs typeface="Times New Roman" panose="02020603050405020304" pitchFamily="18" charset="0"/>
                        </a:rPr>
                        <a:t>中科院</a:t>
                      </a:r>
                      <a:r>
                        <a:rPr lang="zh-CN" altLang="en-US" sz="1800" b="0" kern="100" dirty="0">
                          <a:solidFill>
                            <a:schemeClr val="tx1"/>
                          </a:solidFill>
                          <a:latin typeface="+mn-ea"/>
                          <a:ea typeface="+mn-ea"/>
                          <a:cs typeface="Times New Roman" panose="02020603050405020304" pitchFamily="18" charset="0"/>
                        </a:rPr>
                        <a:t>上海有机化学</a:t>
                      </a:r>
                      <a:r>
                        <a:rPr lang="zh-CN" altLang="zh-CN" sz="1800" b="0" kern="100" dirty="0">
                          <a:solidFill>
                            <a:schemeClr val="tx1"/>
                          </a:solidFill>
                          <a:latin typeface="+mn-ea"/>
                          <a:ea typeface="+mn-ea"/>
                          <a:cs typeface="Times New Roman" panose="02020603050405020304" pitchFamily="18" charset="0"/>
                        </a:rPr>
                        <a:t>研究所</a:t>
                      </a:r>
                      <a:r>
                        <a:rPr lang="en-US" altLang="zh-CN" sz="1800" b="0" kern="100" dirty="0">
                          <a:solidFill>
                            <a:schemeClr val="tx1"/>
                          </a:solidFill>
                          <a:latin typeface="+mn-ea"/>
                          <a:ea typeface="+mn-ea"/>
                          <a:cs typeface="Times New Roman" panose="02020603050405020304" pitchFamily="18" charset="0"/>
                        </a:rPr>
                        <a:t>PhD</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00000"/>
                        </a:lnSpc>
                        <a:spcAft>
                          <a:spcPts val="0"/>
                        </a:spcAft>
                      </a:pPr>
                      <a:endParaRPr 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447040">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19</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罗旭达</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US" altLang="zh-CN" sz="1800" b="0" kern="100" dirty="0">
                          <a:solidFill>
                            <a:schemeClr val="tx1"/>
                          </a:solidFill>
                          <a:latin typeface="+mn-ea"/>
                          <a:ea typeface="+mn-ea"/>
                          <a:cs typeface="Times New Roman" panose="02020603050405020304" pitchFamily="18" charset="0"/>
                        </a:rPr>
                        <a:t> </a:t>
                      </a:r>
                      <a:r>
                        <a:rPr lang="zh-CN" altLang="zh-CN" sz="1800" b="0" kern="100" dirty="0">
                          <a:solidFill>
                            <a:schemeClr val="tx1"/>
                          </a:solidFill>
                          <a:latin typeface="+mn-ea"/>
                          <a:ea typeface="+mn-ea"/>
                          <a:cs typeface="Times New Roman" panose="02020603050405020304" pitchFamily="18" charset="0"/>
                        </a:rPr>
                        <a:t>中科院</a:t>
                      </a:r>
                      <a:r>
                        <a:rPr lang="zh-CN" altLang="en-US" sz="1800" b="0" kern="100" dirty="0">
                          <a:solidFill>
                            <a:schemeClr val="tx1"/>
                          </a:solidFill>
                          <a:latin typeface="+mn-ea"/>
                          <a:ea typeface="+mn-ea"/>
                          <a:cs typeface="Times New Roman" panose="02020603050405020304" pitchFamily="18" charset="0"/>
                        </a:rPr>
                        <a:t>大连化学物理</a:t>
                      </a:r>
                      <a:r>
                        <a:rPr lang="zh-CN" altLang="zh-CN" sz="1800" b="0" kern="100" dirty="0">
                          <a:solidFill>
                            <a:schemeClr val="tx1"/>
                          </a:solidFill>
                          <a:latin typeface="+mn-ea"/>
                          <a:ea typeface="+mn-ea"/>
                          <a:cs typeface="Times New Roman" panose="02020603050405020304" pitchFamily="18" charset="0"/>
                        </a:rPr>
                        <a:t>研究所</a:t>
                      </a:r>
                      <a:r>
                        <a:rPr lang="en-US" altLang="zh-CN" sz="1800" b="0" kern="100" dirty="0">
                          <a:solidFill>
                            <a:schemeClr val="tx1"/>
                          </a:solidFill>
                          <a:latin typeface="+mn-ea"/>
                          <a:ea typeface="+mn-ea"/>
                          <a:cs typeface="Times New Roman" panose="02020603050405020304" pitchFamily="18" charset="0"/>
                        </a:rPr>
                        <a:t>PhD</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00000"/>
                        </a:lnSpc>
                        <a:spcAft>
                          <a:spcPts val="0"/>
                        </a:spcAft>
                      </a:pPr>
                      <a:endParaRPr 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447040">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20</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zh-CN" altLang="en-US" sz="1800" b="0" kern="100" dirty="0">
                          <a:solidFill>
                            <a:schemeClr val="tx1"/>
                          </a:solidFill>
                          <a:latin typeface="+mn-ea"/>
                          <a:ea typeface="+mn-ea"/>
                          <a:cs typeface="Times New Roman" panose="02020603050405020304"/>
                        </a:rPr>
                        <a:t>王昶</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en-US" altLang="zh-CN" sz="1800" b="0" kern="100" dirty="0">
                          <a:solidFill>
                            <a:schemeClr val="tx1"/>
                          </a:solidFill>
                          <a:latin typeface="+mn-ea"/>
                          <a:ea typeface="+mn-ea"/>
                          <a:cs typeface="Times New Roman" panose="02020603050405020304" pitchFamily="18" charset="0"/>
                        </a:rPr>
                        <a:t> </a:t>
                      </a:r>
                      <a:r>
                        <a:rPr lang="zh-CN" altLang="zh-CN" sz="1800" b="0" kern="100" dirty="0">
                          <a:solidFill>
                            <a:schemeClr val="tx1"/>
                          </a:solidFill>
                          <a:latin typeface="+mn-ea"/>
                          <a:ea typeface="+mn-ea"/>
                          <a:cs typeface="Times New Roman" panose="02020603050405020304" pitchFamily="18" charset="0"/>
                        </a:rPr>
                        <a:t>中科院</a:t>
                      </a:r>
                      <a:r>
                        <a:rPr lang="zh-CN" altLang="en-US" sz="1800" b="0" kern="100" dirty="0">
                          <a:solidFill>
                            <a:schemeClr val="tx1"/>
                          </a:solidFill>
                          <a:latin typeface="+mn-ea"/>
                          <a:ea typeface="+mn-ea"/>
                          <a:cs typeface="Times New Roman" panose="02020603050405020304" pitchFamily="18" charset="0"/>
                        </a:rPr>
                        <a:t>长春应用化学</a:t>
                      </a:r>
                      <a:r>
                        <a:rPr lang="zh-CN" altLang="zh-CN" sz="1800" b="0" kern="100" dirty="0">
                          <a:solidFill>
                            <a:schemeClr val="tx1"/>
                          </a:solidFill>
                          <a:latin typeface="+mn-ea"/>
                          <a:ea typeface="+mn-ea"/>
                          <a:cs typeface="Times New Roman" panose="02020603050405020304" pitchFamily="18" charset="0"/>
                        </a:rPr>
                        <a:t>研究所</a:t>
                      </a:r>
                      <a:r>
                        <a:rPr lang="en-US" altLang="zh-CN" sz="1800" b="0" kern="100" dirty="0">
                          <a:solidFill>
                            <a:schemeClr val="tx1"/>
                          </a:solidFill>
                          <a:latin typeface="+mn-ea"/>
                          <a:ea typeface="+mn-ea"/>
                          <a:cs typeface="Times New Roman" panose="02020603050405020304" pitchFamily="18" charset="0"/>
                        </a:rPr>
                        <a:t>PhD</a:t>
                      </a:r>
                    </a:p>
                  </a:txBody>
                  <a:tcPr marL="48000"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00000"/>
                        </a:lnSpc>
                        <a:spcAft>
                          <a:spcPts val="0"/>
                        </a:spcAft>
                      </a:pPr>
                      <a:endParaRPr 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14" name="标题 66"/>
          <p:cNvSpPr txBox="1">
            <a:spLocks/>
          </p:cNvSpPr>
          <p:nvPr/>
        </p:nvSpPr>
        <p:spPr>
          <a:xfrm>
            <a:off x="635" y="371429"/>
            <a:ext cx="4501863"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2800" b="1" dirty="0" smtClean="0">
                <a:solidFill>
                  <a:srgbClr val="84006A"/>
                </a:solidFill>
                <a:latin typeface="方正兰亭准黑_GBK" panose="02000000000000000000" charset="-122"/>
                <a:ea typeface="方正兰亭准黑_GBK" panose="02000000000000000000" charset="-122"/>
              </a:rPr>
              <a:t>2019</a:t>
            </a:r>
            <a:r>
              <a:rPr lang="zh-CN" altLang="en-US" sz="2800" b="1" dirty="0" smtClean="0">
                <a:solidFill>
                  <a:srgbClr val="84006A"/>
                </a:solidFill>
                <a:latin typeface="方正兰亭准黑_GBK" panose="02000000000000000000" charset="-122"/>
                <a:ea typeface="方正兰亭准黑_GBK" panose="02000000000000000000" charset="-122"/>
              </a:rPr>
              <a:t>届化学伯苓班毕业去向</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2335145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G:\新建文件夹\配图\条_画板 1.png条_画板 1"/>
          <p:cNvPicPr>
            <a:picLocks noChangeAspect="1"/>
          </p:cNvPicPr>
          <p:nvPr/>
        </p:nvPicPr>
        <p:blipFill>
          <a:blip r:embed="rId3"/>
          <a:srcRect/>
          <a:stretch>
            <a:fillRect/>
          </a:stretch>
        </p:blipFill>
        <p:spPr>
          <a:xfrm>
            <a:off x="635" y="6744618"/>
            <a:ext cx="12198351" cy="111125"/>
          </a:xfrm>
          <a:prstGeom prst="rect">
            <a:avLst/>
          </a:prstGeom>
        </p:spPr>
      </p:pic>
      <p:grpSp>
        <p:nvGrpSpPr>
          <p:cNvPr id="4" name="组合 3"/>
          <p:cNvGrpSpPr/>
          <p:nvPr/>
        </p:nvGrpSpPr>
        <p:grpSpPr>
          <a:xfrm>
            <a:off x="9508491" y="227295"/>
            <a:ext cx="2849880" cy="635000"/>
            <a:chOff x="14974" y="357"/>
            <a:chExt cx="4488" cy="1000"/>
          </a:xfrm>
        </p:grpSpPr>
        <p:pic>
          <p:nvPicPr>
            <p:cNvPr id="11" name="图片 10" descr="G:\新建文件夹\配图\58-02.png58-02"/>
            <p:cNvPicPr>
              <a:picLocks noChangeAspect="1"/>
            </p:cNvPicPr>
            <p:nvPr/>
          </p:nvPicPr>
          <p:blipFill>
            <a:blip r:embed="rId4"/>
            <a:srcRect/>
            <a:stretch>
              <a:fillRect/>
            </a:stretch>
          </p:blipFill>
          <p:spPr>
            <a:xfrm>
              <a:off x="14974" y="366"/>
              <a:ext cx="4228" cy="949"/>
            </a:xfrm>
            <a:prstGeom prst="rect">
              <a:avLst/>
            </a:prstGeom>
          </p:spPr>
        </p:pic>
        <p:pic>
          <p:nvPicPr>
            <p:cNvPr id="12" name="图片 11" descr="16_画板 1"/>
            <p:cNvPicPr>
              <a:picLocks noChangeAspect="1"/>
            </p:cNvPicPr>
            <p:nvPr/>
          </p:nvPicPr>
          <p:blipFill>
            <a:blip r:embed="rId5"/>
            <a:stretch>
              <a:fillRect/>
            </a:stretch>
          </p:blipFill>
          <p:spPr>
            <a:xfrm>
              <a:off x="14974" y="357"/>
              <a:ext cx="4489" cy="1000"/>
            </a:xfrm>
            <a:prstGeom prst="rect">
              <a:avLst/>
            </a:prstGeom>
          </p:spPr>
        </p:pic>
      </p:grpSp>
      <p:pic>
        <p:nvPicPr>
          <p:cNvPr id="7" name="图片 6" descr="C:\Users\admin\Desktop\主楼.png18.png主楼.png18"/>
          <p:cNvPicPr>
            <a:picLocks noChangeAspect="1"/>
          </p:cNvPicPr>
          <p:nvPr/>
        </p:nvPicPr>
        <p:blipFill>
          <a:blip r:embed="rId6"/>
          <a:srcRect/>
          <a:stretch>
            <a:fillRect/>
          </a:stretch>
        </p:blipFill>
        <p:spPr>
          <a:xfrm flipH="1">
            <a:off x="7033895" y="2831537"/>
            <a:ext cx="5165091" cy="3912871"/>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1013359257"/>
              </p:ext>
            </p:extLst>
          </p:nvPr>
        </p:nvGraphicFramePr>
        <p:xfrm>
          <a:off x="1386716" y="905174"/>
          <a:ext cx="9426188" cy="5812774"/>
        </p:xfrm>
        <a:graphic>
          <a:graphicData uri="http://schemas.openxmlformats.org/drawingml/2006/table">
            <a:tbl>
              <a:tblPr/>
              <a:tblGrid>
                <a:gridCol w="947128">
                  <a:extLst>
                    <a:ext uri="{9D8B030D-6E8A-4147-A177-3AD203B41FA5}">
                      <a16:colId xmlns:a16="http://schemas.microsoft.com/office/drawing/2014/main" val="20000"/>
                    </a:ext>
                  </a:extLst>
                </a:gridCol>
                <a:gridCol w="2059149">
                  <a:extLst>
                    <a:ext uri="{9D8B030D-6E8A-4147-A177-3AD203B41FA5}">
                      <a16:colId xmlns:a16="http://schemas.microsoft.com/office/drawing/2014/main" val="20001"/>
                    </a:ext>
                  </a:extLst>
                </a:gridCol>
                <a:gridCol w="6419911">
                  <a:extLst>
                    <a:ext uri="{9D8B030D-6E8A-4147-A177-3AD203B41FA5}">
                      <a16:colId xmlns:a16="http://schemas.microsoft.com/office/drawing/2014/main" val="20002"/>
                    </a:ext>
                  </a:extLst>
                </a:gridCol>
              </a:tblGrid>
              <a:tr h="435896">
                <a:tc>
                  <a:txBody>
                    <a:bodyPr/>
                    <a:lstStyle/>
                    <a:p>
                      <a:pPr marL="0" indent="0" algn="ctr">
                        <a:lnSpc>
                          <a:spcPct val="100000"/>
                        </a:lnSpc>
                        <a:spcAft>
                          <a:spcPts val="0"/>
                        </a:spcAft>
                      </a:pPr>
                      <a:r>
                        <a:rPr lang="zh-CN" sz="1800" b="0" kern="100" dirty="0">
                          <a:solidFill>
                            <a:schemeClr val="tx1"/>
                          </a:solidFill>
                          <a:latin typeface="+mn-ea"/>
                          <a:ea typeface="+mn-ea"/>
                          <a:cs typeface="Times New Roman" panose="02020603050405020304"/>
                        </a:rPr>
                        <a:t>序号</a:t>
                      </a: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sz="1800" b="0" kern="100" dirty="0" smtClean="0">
                          <a:solidFill>
                            <a:schemeClr val="tx1"/>
                          </a:solidFill>
                          <a:latin typeface="+mn-ea"/>
                          <a:ea typeface="+mn-ea"/>
                          <a:cs typeface="Times New Roman" panose="02020603050405020304"/>
                        </a:rPr>
                        <a:t>姓名</a:t>
                      </a:r>
                      <a:endParaRPr lang="zh-CN" sz="1800" b="0" kern="100" dirty="0">
                        <a:solidFill>
                          <a:schemeClr val="tx1"/>
                        </a:solidFill>
                        <a:latin typeface="+mn-ea"/>
                        <a:ea typeface="+mn-ea"/>
                        <a:cs typeface="Times New Roman" panose="02020603050405020304"/>
                      </a:endParaRP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smtClean="0">
                          <a:solidFill>
                            <a:schemeClr val="tx1"/>
                          </a:solidFill>
                          <a:latin typeface="+mn-ea"/>
                          <a:ea typeface="+mn-ea"/>
                          <a:cs typeface="Times New Roman" panose="02020603050405020304"/>
                        </a:rPr>
                        <a:t>毕业去向</a:t>
                      </a:r>
                      <a:endParaRPr lang="zh-CN" sz="1800" b="0" kern="100" dirty="0">
                        <a:solidFill>
                          <a:schemeClr val="tx1"/>
                        </a:solidFill>
                        <a:latin typeface="+mn-ea"/>
                        <a:ea typeface="+mn-ea"/>
                        <a:cs typeface="Times New Roman" panose="02020603050405020304"/>
                      </a:endParaRP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3606">
                <a:tc>
                  <a:txBody>
                    <a:bodyPr/>
                    <a:lstStyle/>
                    <a:p>
                      <a:pPr algn="ctr">
                        <a:lnSpc>
                          <a:spcPct val="100000"/>
                        </a:lnSpc>
                      </a:pPr>
                      <a:r>
                        <a:rPr lang="en-US" altLang="zh-CN" sz="1800" b="0" dirty="0" smtClean="0">
                          <a:solidFill>
                            <a:schemeClr val="tx1"/>
                          </a:solidFill>
                          <a:latin typeface="+mn-ea"/>
                          <a:ea typeface="+mn-ea"/>
                          <a:cs typeface="Times New Roman" panose="02020603050405020304" pitchFamily="18" charset="0"/>
                        </a:rPr>
                        <a:t>1</a:t>
                      </a:r>
                      <a:endParaRPr lang="en-US" altLang="zh-CN" sz="1800" b="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王子健</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中国科学技术大学</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413606">
                <a:tc>
                  <a:txBody>
                    <a:bodyPr/>
                    <a:lstStyle/>
                    <a:p>
                      <a:pPr algn="ctr">
                        <a:lnSpc>
                          <a:spcPct val="100000"/>
                        </a:lnSpc>
                      </a:pPr>
                      <a:r>
                        <a:rPr lang="en-US" altLang="zh-CN" sz="1800" b="0" dirty="0" smtClean="0">
                          <a:solidFill>
                            <a:schemeClr val="tx1"/>
                          </a:solidFill>
                          <a:latin typeface="+mn-ea"/>
                          <a:ea typeface="+mn-ea"/>
                          <a:cs typeface="Times New Roman" panose="02020603050405020304" pitchFamily="18" charset="0"/>
                        </a:rPr>
                        <a:t>2</a:t>
                      </a:r>
                      <a:endParaRPr lang="en-US" altLang="zh-CN" sz="1800" b="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邓祥宇</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清华大学</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413606">
                <a:tc>
                  <a:txBody>
                    <a:bodyPr/>
                    <a:lstStyle/>
                    <a:p>
                      <a:pPr marL="0" indent="0" algn="ctr">
                        <a:lnSpc>
                          <a:spcPct val="100000"/>
                        </a:lnSpc>
                        <a:spcAft>
                          <a:spcPts val="0"/>
                        </a:spcAft>
                      </a:pPr>
                      <a:r>
                        <a:rPr lang="en-US" altLang="zh-CN" sz="1800" b="0" kern="100" dirty="0" smtClean="0">
                          <a:solidFill>
                            <a:schemeClr val="tx1"/>
                          </a:solidFill>
                          <a:latin typeface="+mn-ea"/>
                          <a:ea typeface="+mn-ea"/>
                          <a:cs typeface="Times New Roman" panose="02020603050405020304" pitchFamily="18" charset="0"/>
                        </a:rPr>
                        <a:t>3</a:t>
                      </a:r>
                      <a:endParaRPr lang="en-US" alt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邓哲</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北京大学</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413606">
                <a:tc>
                  <a:txBody>
                    <a:bodyPr/>
                    <a:lstStyle/>
                    <a:p>
                      <a:pPr marL="0" indent="0" algn="ctr">
                        <a:lnSpc>
                          <a:spcPct val="100000"/>
                        </a:lnSpc>
                        <a:spcAft>
                          <a:spcPts val="0"/>
                        </a:spcAft>
                      </a:pPr>
                      <a:r>
                        <a:rPr lang="en-US" altLang="zh-CN" sz="1800" b="0" kern="100" dirty="0" smtClean="0">
                          <a:solidFill>
                            <a:schemeClr val="tx1"/>
                          </a:solidFill>
                          <a:latin typeface="+mn-ea"/>
                          <a:ea typeface="+mn-ea"/>
                          <a:cs typeface="Times New Roman" panose="02020603050405020304" pitchFamily="18" charset="0"/>
                        </a:rPr>
                        <a:t>4</a:t>
                      </a:r>
                      <a:endParaRPr lang="en-US" alt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冯玉祥</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北京大学</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5</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a:solidFill>
                            <a:srgbClr val="000000"/>
                          </a:solidFill>
                          <a:effectLst/>
                          <a:latin typeface="+mn-ea"/>
                          <a:ea typeface="+mn-ea"/>
                        </a:rPr>
                        <a:t>郭子昂</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北京大学</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6</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a:solidFill>
                            <a:srgbClr val="000000"/>
                          </a:solidFill>
                          <a:effectLst/>
                          <a:latin typeface="+mn-ea"/>
                          <a:ea typeface="+mn-ea"/>
                        </a:rPr>
                        <a:t>贾恺达</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香港大学</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7</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李金鸿</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smtClean="0">
                          <a:solidFill>
                            <a:srgbClr val="000000"/>
                          </a:solidFill>
                          <a:effectLst/>
                          <a:latin typeface="+mn-ea"/>
                          <a:ea typeface="+mn-ea"/>
                        </a:rPr>
                        <a:t>美国芝加哥大学</a:t>
                      </a:r>
                      <a:endParaRPr lang="zh-CN" altLang="en-US" sz="1800" b="0" i="0" u="none" strike="noStrike" dirty="0">
                        <a:solidFill>
                          <a:srgbClr val="000000"/>
                        </a:solidFill>
                        <a:effectLst/>
                        <a:latin typeface="+mn-ea"/>
                        <a:ea typeface="+mn-e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8</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a:solidFill>
                            <a:srgbClr val="000000"/>
                          </a:solidFill>
                          <a:effectLst/>
                          <a:latin typeface="+mn-ea"/>
                          <a:ea typeface="+mn-ea"/>
                        </a:rPr>
                        <a:t>李亮辉</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smtClean="0">
                          <a:solidFill>
                            <a:srgbClr val="000000"/>
                          </a:solidFill>
                          <a:effectLst/>
                          <a:latin typeface="+mn-ea"/>
                          <a:ea typeface="+mn-ea"/>
                        </a:rPr>
                        <a:t>瑞士洛桑联邦理工学院</a:t>
                      </a:r>
                      <a:endParaRPr lang="zh-CN" altLang="en-US" sz="1800" b="0" i="0" u="none" strike="noStrike" dirty="0">
                        <a:solidFill>
                          <a:srgbClr val="000000"/>
                        </a:solidFill>
                        <a:effectLst/>
                        <a:latin typeface="+mn-ea"/>
                        <a:ea typeface="+mn-e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9</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a:solidFill>
                            <a:srgbClr val="000000"/>
                          </a:solidFill>
                          <a:effectLst/>
                          <a:latin typeface="+mn-ea"/>
                          <a:ea typeface="+mn-ea"/>
                        </a:rPr>
                        <a:t>王宇豪</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中国科学技术大学</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10</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王哲</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smtClean="0">
                          <a:solidFill>
                            <a:srgbClr val="000000"/>
                          </a:solidFill>
                          <a:effectLst/>
                          <a:latin typeface="+mn-ea"/>
                          <a:ea typeface="+mn-ea"/>
                        </a:rPr>
                        <a:t>美国加州大学伯克利分校</a:t>
                      </a:r>
                      <a:endParaRPr lang="en-US" sz="1800" b="0" i="0" u="none" strike="noStrike" dirty="0">
                        <a:solidFill>
                          <a:srgbClr val="000000"/>
                        </a:solidFill>
                        <a:effectLst/>
                        <a:latin typeface="+mn-ea"/>
                        <a:ea typeface="+mn-e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11</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王宗喆</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中国科学院系统科学研究所</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5786912"/>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12</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a:solidFill>
                            <a:srgbClr val="000000"/>
                          </a:solidFill>
                          <a:effectLst/>
                          <a:latin typeface="+mn-ea"/>
                          <a:ea typeface="+mn-ea"/>
                        </a:rPr>
                        <a:t>武子辰</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上海航天技术研究院</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4147296"/>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13</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许浩然</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中国科学院上海有机化学研究所</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1329132"/>
                  </a:ext>
                </a:extLst>
              </a:tr>
            </a:tbl>
          </a:graphicData>
        </a:graphic>
      </p:graphicFrame>
      <p:sp>
        <p:nvSpPr>
          <p:cNvPr id="14" name="标题 66"/>
          <p:cNvSpPr txBox="1">
            <a:spLocks/>
          </p:cNvSpPr>
          <p:nvPr/>
        </p:nvSpPr>
        <p:spPr>
          <a:xfrm>
            <a:off x="635" y="288255"/>
            <a:ext cx="4501863"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2800" b="1" dirty="0" smtClean="0">
                <a:solidFill>
                  <a:srgbClr val="84006A"/>
                </a:solidFill>
                <a:latin typeface="方正兰亭准黑_GBK" panose="02000000000000000000" charset="-122"/>
                <a:ea typeface="方正兰亭准黑_GBK" panose="02000000000000000000" charset="-122"/>
              </a:rPr>
              <a:t>2022</a:t>
            </a:r>
            <a:r>
              <a:rPr lang="zh-CN" altLang="en-US" sz="2800" b="1" dirty="0" smtClean="0">
                <a:solidFill>
                  <a:srgbClr val="84006A"/>
                </a:solidFill>
                <a:latin typeface="方正兰亭准黑_GBK" panose="02000000000000000000" charset="-122"/>
                <a:ea typeface="方正兰亭准黑_GBK" panose="02000000000000000000" charset="-122"/>
              </a:rPr>
              <a:t>届化学伯苓班毕业去向</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2895064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G:\新建文件夹\配图\条_画板 1.png条_画板 1"/>
          <p:cNvPicPr>
            <a:picLocks noChangeAspect="1"/>
          </p:cNvPicPr>
          <p:nvPr/>
        </p:nvPicPr>
        <p:blipFill>
          <a:blip r:embed="rId3"/>
          <a:srcRect/>
          <a:stretch>
            <a:fillRect/>
          </a:stretch>
        </p:blipFill>
        <p:spPr>
          <a:xfrm>
            <a:off x="635" y="6744618"/>
            <a:ext cx="12198351" cy="111125"/>
          </a:xfrm>
          <a:prstGeom prst="rect">
            <a:avLst/>
          </a:prstGeom>
        </p:spPr>
      </p:pic>
      <p:grpSp>
        <p:nvGrpSpPr>
          <p:cNvPr id="4" name="组合 3"/>
          <p:cNvGrpSpPr/>
          <p:nvPr/>
        </p:nvGrpSpPr>
        <p:grpSpPr>
          <a:xfrm>
            <a:off x="9508491" y="227295"/>
            <a:ext cx="2849880" cy="635000"/>
            <a:chOff x="14974" y="357"/>
            <a:chExt cx="4488" cy="1000"/>
          </a:xfrm>
        </p:grpSpPr>
        <p:pic>
          <p:nvPicPr>
            <p:cNvPr id="11" name="图片 10" descr="G:\新建文件夹\配图\58-02.png58-02"/>
            <p:cNvPicPr>
              <a:picLocks noChangeAspect="1"/>
            </p:cNvPicPr>
            <p:nvPr/>
          </p:nvPicPr>
          <p:blipFill>
            <a:blip r:embed="rId4"/>
            <a:srcRect/>
            <a:stretch>
              <a:fillRect/>
            </a:stretch>
          </p:blipFill>
          <p:spPr>
            <a:xfrm>
              <a:off x="14974" y="366"/>
              <a:ext cx="4228" cy="949"/>
            </a:xfrm>
            <a:prstGeom prst="rect">
              <a:avLst/>
            </a:prstGeom>
          </p:spPr>
        </p:pic>
        <p:pic>
          <p:nvPicPr>
            <p:cNvPr id="12" name="图片 11" descr="16_画板 1"/>
            <p:cNvPicPr>
              <a:picLocks noChangeAspect="1"/>
            </p:cNvPicPr>
            <p:nvPr/>
          </p:nvPicPr>
          <p:blipFill>
            <a:blip r:embed="rId5"/>
            <a:stretch>
              <a:fillRect/>
            </a:stretch>
          </p:blipFill>
          <p:spPr>
            <a:xfrm>
              <a:off x="14974" y="357"/>
              <a:ext cx="4489" cy="1000"/>
            </a:xfrm>
            <a:prstGeom prst="rect">
              <a:avLst/>
            </a:prstGeom>
          </p:spPr>
        </p:pic>
      </p:grpSp>
      <p:pic>
        <p:nvPicPr>
          <p:cNvPr id="7" name="图片 6" descr="C:\Users\admin\Desktop\主楼.png18.png主楼.png18"/>
          <p:cNvPicPr>
            <a:picLocks noChangeAspect="1"/>
          </p:cNvPicPr>
          <p:nvPr/>
        </p:nvPicPr>
        <p:blipFill>
          <a:blip r:embed="rId6"/>
          <a:srcRect/>
          <a:stretch>
            <a:fillRect/>
          </a:stretch>
        </p:blipFill>
        <p:spPr>
          <a:xfrm flipH="1">
            <a:off x="7033895" y="2831537"/>
            <a:ext cx="5165091" cy="3912871"/>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3774106017"/>
              </p:ext>
            </p:extLst>
          </p:nvPr>
        </p:nvGraphicFramePr>
        <p:xfrm>
          <a:off x="1518917" y="932993"/>
          <a:ext cx="8929831" cy="5811520"/>
        </p:xfrm>
        <a:graphic>
          <a:graphicData uri="http://schemas.openxmlformats.org/drawingml/2006/table">
            <a:tbl>
              <a:tblPr/>
              <a:tblGrid>
                <a:gridCol w="897255">
                  <a:extLst>
                    <a:ext uri="{9D8B030D-6E8A-4147-A177-3AD203B41FA5}">
                      <a16:colId xmlns:a16="http://schemas.microsoft.com/office/drawing/2014/main" val="20000"/>
                    </a:ext>
                  </a:extLst>
                </a:gridCol>
                <a:gridCol w="1950720">
                  <a:extLst>
                    <a:ext uri="{9D8B030D-6E8A-4147-A177-3AD203B41FA5}">
                      <a16:colId xmlns:a16="http://schemas.microsoft.com/office/drawing/2014/main" val="20001"/>
                    </a:ext>
                  </a:extLst>
                </a:gridCol>
                <a:gridCol w="6081856">
                  <a:extLst>
                    <a:ext uri="{9D8B030D-6E8A-4147-A177-3AD203B41FA5}">
                      <a16:colId xmlns:a16="http://schemas.microsoft.com/office/drawing/2014/main" val="20002"/>
                    </a:ext>
                  </a:extLst>
                </a:gridCol>
              </a:tblGrid>
              <a:tr h="447040">
                <a:tc>
                  <a:txBody>
                    <a:bodyPr/>
                    <a:lstStyle/>
                    <a:p>
                      <a:pPr marL="0" indent="0" algn="ctr">
                        <a:lnSpc>
                          <a:spcPct val="100000"/>
                        </a:lnSpc>
                        <a:spcAft>
                          <a:spcPts val="0"/>
                        </a:spcAft>
                      </a:pPr>
                      <a:r>
                        <a:rPr lang="zh-CN" sz="1800" b="0" kern="100" dirty="0">
                          <a:solidFill>
                            <a:schemeClr val="tx1"/>
                          </a:solidFill>
                          <a:latin typeface="+mn-ea"/>
                          <a:ea typeface="+mn-ea"/>
                          <a:cs typeface="Times New Roman" panose="02020603050405020304"/>
                        </a:rPr>
                        <a:t>序号</a:t>
                      </a: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sz="1800" b="0" kern="100" dirty="0" smtClean="0">
                          <a:solidFill>
                            <a:schemeClr val="tx1"/>
                          </a:solidFill>
                          <a:latin typeface="+mn-ea"/>
                          <a:ea typeface="+mn-ea"/>
                          <a:cs typeface="Times New Roman" panose="02020603050405020304"/>
                        </a:rPr>
                        <a:t>姓名</a:t>
                      </a:r>
                      <a:endParaRPr lang="zh-CN" sz="1800" b="0" kern="100" dirty="0">
                        <a:solidFill>
                          <a:schemeClr val="tx1"/>
                        </a:solidFill>
                        <a:latin typeface="+mn-ea"/>
                        <a:ea typeface="+mn-ea"/>
                        <a:cs typeface="Times New Roman" panose="02020603050405020304"/>
                      </a:endParaRP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smtClean="0">
                          <a:solidFill>
                            <a:schemeClr val="tx1"/>
                          </a:solidFill>
                          <a:latin typeface="+mn-ea"/>
                          <a:ea typeface="+mn-ea"/>
                          <a:cs typeface="Times New Roman" panose="02020603050405020304"/>
                        </a:rPr>
                        <a:t>毕业去向</a:t>
                      </a:r>
                      <a:endParaRPr lang="zh-CN" sz="1800" b="0" kern="100" dirty="0">
                        <a:solidFill>
                          <a:schemeClr val="tx1"/>
                        </a:solidFill>
                        <a:latin typeface="+mn-ea"/>
                        <a:ea typeface="+mn-ea"/>
                        <a:cs typeface="Times New Roman" panose="02020603050405020304"/>
                      </a:endParaRP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7040">
                <a:tc>
                  <a:txBody>
                    <a:bodyPr/>
                    <a:lstStyle/>
                    <a:p>
                      <a:pPr algn="ctr">
                        <a:lnSpc>
                          <a:spcPct val="100000"/>
                        </a:lnSpc>
                      </a:pPr>
                      <a:r>
                        <a:rPr lang="en-US" altLang="zh-CN" sz="1800" b="0" dirty="0" smtClean="0">
                          <a:solidFill>
                            <a:schemeClr val="tx1"/>
                          </a:solidFill>
                          <a:latin typeface="+mn-ea"/>
                          <a:ea typeface="+mn-ea"/>
                          <a:cs typeface="Times New Roman" panose="02020603050405020304" pitchFamily="18" charset="0"/>
                        </a:rPr>
                        <a:t>14</a:t>
                      </a:r>
                      <a:endParaRPr lang="en-US" altLang="zh-CN" sz="1800" b="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闫捷伦</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smtClean="0">
                          <a:solidFill>
                            <a:srgbClr val="000000"/>
                          </a:solidFill>
                          <a:effectLst/>
                          <a:latin typeface="+mn-ea"/>
                          <a:ea typeface="+mn-ea"/>
                        </a:rPr>
                        <a:t>美国斯克里普斯研究所</a:t>
                      </a:r>
                      <a:endParaRPr lang="zh-CN" altLang="en-US" sz="1800" b="0" i="0" u="none" strike="noStrike" dirty="0">
                        <a:solidFill>
                          <a:srgbClr val="000000"/>
                        </a:solidFill>
                        <a:effectLst/>
                        <a:latin typeface="+mn-ea"/>
                        <a:ea typeface="+mn-e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447040">
                <a:tc>
                  <a:txBody>
                    <a:bodyPr/>
                    <a:lstStyle/>
                    <a:p>
                      <a:pPr algn="ctr">
                        <a:lnSpc>
                          <a:spcPct val="100000"/>
                        </a:lnSpc>
                      </a:pPr>
                      <a:r>
                        <a:rPr lang="en-US" altLang="zh-CN" sz="1800" b="0" dirty="0" smtClean="0">
                          <a:solidFill>
                            <a:schemeClr val="tx1"/>
                          </a:solidFill>
                          <a:latin typeface="+mn-ea"/>
                          <a:ea typeface="+mn-ea"/>
                          <a:cs typeface="Times New Roman" panose="02020603050405020304" pitchFamily="18" charset="0"/>
                        </a:rPr>
                        <a:t>15</a:t>
                      </a:r>
                      <a:endParaRPr lang="en-US" altLang="zh-CN" sz="1800" b="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虞含锐</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smtClean="0">
                          <a:solidFill>
                            <a:srgbClr val="000000"/>
                          </a:solidFill>
                          <a:effectLst/>
                          <a:latin typeface="+mn-ea"/>
                          <a:ea typeface="+mn-ea"/>
                        </a:rPr>
                        <a:t>美国约翰霍普金斯大学</a:t>
                      </a:r>
                      <a:endParaRPr lang="zh-CN" altLang="en-US" sz="1800" b="0" i="0" u="none" strike="noStrike" dirty="0">
                        <a:solidFill>
                          <a:srgbClr val="000000"/>
                        </a:solidFill>
                        <a:effectLst/>
                        <a:latin typeface="+mn-ea"/>
                        <a:ea typeface="+mn-e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447040">
                <a:tc>
                  <a:txBody>
                    <a:bodyPr/>
                    <a:lstStyle/>
                    <a:p>
                      <a:pPr marL="0" indent="0" algn="ctr">
                        <a:lnSpc>
                          <a:spcPct val="100000"/>
                        </a:lnSpc>
                        <a:spcAft>
                          <a:spcPts val="0"/>
                        </a:spcAft>
                      </a:pPr>
                      <a:r>
                        <a:rPr lang="en-US" altLang="zh-CN" sz="1800" b="0" kern="100" dirty="0" smtClean="0">
                          <a:solidFill>
                            <a:schemeClr val="tx1"/>
                          </a:solidFill>
                          <a:latin typeface="+mn-ea"/>
                          <a:ea typeface="+mn-ea"/>
                          <a:cs typeface="Times New Roman" panose="02020603050405020304" pitchFamily="18" charset="0"/>
                        </a:rPr>
                        <a:t>16</a:t>
                      </a:r>
                      <a:endParaRPr lang="en-US" alt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a:solidFill>
                            <a:srgbClr val="000000"/>
                          </a:solidFill>
                          <a:effectLst/>
                          <a:latin typeface="+mn-ea"/>
                          <a:ea typeface="+mn-ea"/>
                        </a:rPr>
                        <a:t>张肇元</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北京大学</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447040">
                <a:tc>
                  <a:txBody>
                    <a:bodyPr/>
                    <a:lstStyle/>
                    <a:p>
                      <a:pPr marL="0" indent="0" algn="ctr">
                        <a:lnSpc>
                          <a:spcPct val="100000"/>
                        </a:lnSpc>
                        <a:spcAft>
                          <a:spcPts val="0"/>
                        </a:spcAft>
                      </a:pPr>
                      <a:r>
                        <a:rPr lang="en-US" altLang="zh-CN" sz="1800" b="0" kern="100" dirty="0" smtClean="0">
                          <a:solidFill>
                            <a:schemeClr val="tx1"/>
                          </a:solidFill>
                          <a:latin typeface="+mn-ea"/>
                          <a:ea typeface="+mn-ea"/>
                          <a:cs typeface="Times New Roman" panose="02020603050405020304" pitchFamily="18" charset="0"/>
                        </a:rPr>
                        <a:t>17</a:t>
                      </a:r>
                      <a:endParaRPr lang="en-US" alt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张之奕</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复旦大学</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447040">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18</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赵孝伯</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smtClean="0">
                          <a:solidFill>
                            <a:srgbClr val="000000"/>
                          </a:solidFill>
                          <a:effectLst/>
                          <a:latin typeface="+mn-ea"/>
                          <a:ea typeface="+mn-ea"/>
                        </a:rPr>
                        <a:t>加拿大麦吉尔大学</a:t>
                      </a:r>
                      <a:endParaRPr lang="zh-CN" altLang="en-US" sz="1800" b="0" i="0" u="none" strike="noStrike" dirty="0">
                        <a:solidFill>
                          <a:srgbClr val="000000"/>
                        </a:solidFill>
                        <a:effectLst/>
                        <a:latin typeface="+mn-ea"/>
                        <a:ea typeface="+mn-e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447040">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19</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a:solidFill>
                            <a:srgbClr val="000000"/>
                          </a:solidFill>
                          <a:effectLst/>
                          <a:latin typeface="+mn-ea"/>
                          <a:ea typeface="+mn-ea"/>
                        </a:rPr>
                        <a:t>陈郸烨</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北京大学</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447040">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20</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a:solidFill>
                            <a:srgbClr val="000000"/>
                          </a:solidFill>
                          <a:effectLst/>
                          <a:latin typeface="+mn-ea"/>
                          <a:ea typeface="+mn-ea"/>
                        </a:rPr>
                        <a:t>井潇</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中国科学院大学理化技术研究所</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447040">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21</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a:solidFill>
                            <a:srgbClr val="000000"/>
                          </a:solidFill>
                          <a:effectLst/>
                          <a:latin typeface="+mn-ea"/>
                          <a:ea typeface="+mn-ea"/>
                        </a:rPr>
                        <a:t>何文佶</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smtClean="0">
                          <a:solidFill>
                            <a:srgbClr val="000000"/>
                          </a:solidFill>
                          <a:effectLst/>
                          <a:latin typeface="+mn-ea"/>
                          <a:ea typeface="+mn-ea"/>
                        </a:rPr>
                        <a:t>美国斯克里普斯研究所</a:t>
                      </a:r>
                      <a:endParaRPr lang="zh-CN" altLang="en-US" sz="1800" b="0" i="0" u="none" strike="noStrike" dirty="0">
                        <a:solidFill>
                          <a:srgbClr val="000000"/>
                        </a:solidFill>
                        <a:effectLst/>
                        <a:latin typeface="+mn-ea"/>
                        <a:ea typeface="+mn-e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447040">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22</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a:solidFill>
                            <a:srgbClr val="000000"/>
                          </a:solidFill>
                          <a:effectLst/>
                          <a:latin typeface="+mn-ea"/>
                          <a:ea typeface="+mn-ea"/>
                        </a:rPr>
                        <a:t>周清扬</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smtClean="0">
                          <a:solidFill>
                            <a:srgbClr val="000000"/>
                          </a:solidFill>
                          <a:effectLst/>
                          <a:latin typeface="+mn-ea"/>
                          <a:ea typeface="+mn-ea"/>
                        </a:rPr>
                        <a:t>美国加州大学洛杉矶分校</a:t>
                      </a:r>
                      <a:endParaRPr lang="zh-CN" altLang="en-US" sz="1800" b="0" i="0" u="none" strike="noStrike" dirty="0">
                        <a:solidFill>
                          <a:srgbClr val="000000"/>
                        </a:solidFill>
                        <a:effectLst/>
                        <a:latin typeface="+mn-ea"/>
                        <a:ea typeface="+mn-e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47040">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23</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a:solidFill>
                            <a:srgbClr val="000000"/>
                          </a:solidFill>
                          <a:effectLst/>
                          <a:latin typeface="+mn-ea"/>
                          <a:ea typeface="+mn-ea"/>
                        </a:rPr>
                        <a:t>仲世超</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北京大学</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47040">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24</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a:solidFill>
                            <a:srgbClr val="000000"/>
                          </a:solidFill>
                          <a:effectLst/>
                          <a:latin typeface="+mn-ea"/>
                          <a:ea typeface="+mn-ea"/>
                        </a:rPr>
                        <a:t>蔡凯风</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smtClean="0">
                          <a:solidFill>
                            <a:srgbClr val="000000"/>
                          </a:solidFill>
                          <a:effectLst/>
                          <a:latin typeface="+mn-ea"/>
                          <a:ea typeface="+mn-ea"/>
                        </a:rPr>
                        <a:t>新加坡南洋理工大学</a:t>
                      </a:r>
                      <a:endParaRPr lang="zh-CN" altLang="en-US" sz="1800" b="0" i="0" u="none" strike="noStrike" dirty="0">
                        <a:solidFill>
                          <a:srgbClr val="000000"/>
                        </a:solidFill>
                        <a:effectLst/>
                        <a:latin typeface="+mn-ea"/>
                        <a:ea typeface="+mn-e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8518529"/>
                  </a:ext>
                </a:extLst>
              </a:tr>
              <a:tr h="447040">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25</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a:solidFill>
                            <a:srgbClr val="000000"/>
                          </a:solidFill>
                          <a:effectLst/>
                          <a:latin typeface="+mn-ea"/>
                          <a:ea typeface="+mn-ea"/>
                        </a:rPr>
                        <a:t>付隆平</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800" b="0" i="0" u="none" strike="noStrike" dirty="0" smtClean="0">
                          <a:solidFill>
                            <a:srgbClr val="000000"/>
                          </a:solidFill>
                          <a:effectLst/>
                          <a:latin typeface="+mn-ea"/>
                          <a:ea typeface="+mn-ea"/>
                        </a:rPr>
                        <a:t>美国佐治亚理工学院</a:t>
                      </a:r>
                      <a:endParaRPr lang="zh-CN" altLang="en-US" sz="1800" b="0" i="0" u="none" strike="noStrike" dirty="0">
                        <a:solidFill>
                          <a:srgbClr val="000000"/>
                        </a:solidFill>
                        <a:effectLst/>
                        <a:latin typeface="+mn-ea"/>
                        <a:ea typeface="+mn-e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9855725"/>
                  </a:ext>
                </a:extLst>
              </a:tr>
            </a:tbl>
          </a:graphicData>
        </a:graphic>
      </p:graphicFrame>
      <p:sp>
        <p:nvSpPr>
          <p:cNvPr id="14" name="标题 66"/>
          <p:cNvSpPr txBox="1">
            <a:spLocks/>
          </p:cNvSpPr>
          <p:nvPr/>
        </p:nvSpPr>
        <p:spPr>
          <a:xfrm>
            <a:off x="635" y="341933"/>
            <a:ext cx="4501863"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2800" b="1" dirty="0" smtClean="0">
                <a:solidFill>
                  <a:srgbClr val="84006A"/>
                </a:solidFill>
                <a:latin typeface="方正兰亭准黑_GBK" panose="02000000000000000000" charset="-122"/>
                <a:ea typeface="方正兰亭准黑_GBK" panose="02000000000000000000" charset="-122"/>
              </a:rPr>
              <a:t>2022</a:t>
            </a:r>
            <a:r>
              <a:rPr lang="zh-CN" altLang="en-US" sz="2800" b="1" dirty="0" smtClean="0">
                <a:solidFill>
                  <a:srgbClr val="84006A"/>
                </a:solidFill>
                <a:latin typeface="方正兰亭准黑_GBK" panose="02000000000000000000" charset="-122"/>
                <a:ea typeface="方正兰亭准黑_GBK" panose="02000000000000000000" charset="-122"/>
              </a:rPr>
              <a:t>届化学伯苓班毕业去向</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2485851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G:\新建文件夹\配图\条_画板 1.png条_画板 1"/>
          <p:cNvPicPr>
            <a:picLocks noChangeAspect="1"/>
          </p:cNvPicPr>
          <p:nvPr/>
        </p:nvPicPr>
        <p:blipFill>
          <a:blip r:embed="rId39"/>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15" name="图片 14" descr="G:\新建文件夹\配图\58-02.png58-02"/>
            <p:cNvPicPr>
              <a:picLocks noChangeAspect="1"/>
            </p:cNvPicPr>
            <p:nvPr/>
          </p:nvPicPr>
          <p:blipFill>
            <a:blip r:embed="rId40"/>
            <a:srcRect/>
            <a:stretch>
              <a:fillRect/>
            </a:stretch>
          </p:blipFill>
          <p:spPr>
            <a:xfrm>
              <a:off x="14974" y="366"/>
              <a:ext cx="4228" cy="949"/>
            </a:xfrm>
            <a:prstGeom prst="rect">
              <a:avLst/>
            </a:prstGeom>
          </p:spPr>
        </p:pic>
        <p:pic>
          <p:nvPicPr>
            <p:cNvPr id="16" name="图片 15" descr="16_画板 1"/>
            <p:cNvPicPr>
              <a:picLocks noChangeAspect="1"/>
            </p:cNvPicPr>
            <p:nvPr/>
          </p:nvPicPr>
          <p:blipFill>
            <a:blip r:embed="rId41"/>
            <a:stretch>
              <a:fillRect/>
            </a:stretch>
          </p:blipFill>
          <p:spPr>
            <a:xfrm>
              <a:off x="14974" y="357"/>
              <a:ext cx="4489" cy="1000"/>
            </a:xfrm>
            <a:prstGeom prst="rect">
              <a:avLst/>
            </a:prstGeom>
          </p:spPr>
        </p:pic>
      </p:grpSp>
      <p:sp>
        <p:nvSpPr>
          <p:cNvPr id="12" name="矩形: 圆角 203"/>
          <p:cNvSpPr/>
          <p:nvPr/>
        </p:nvSpPr>
        <p:spPr>
          <a:xfrm>
            <a:off x="1606550" y="1711325"/>
            <a:ext cx="633413" cy="276225"/>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14" name="矩形: 圆角 208"/>
          <p:cNvSpPr/>
          <p:nvPr/>
        </p:nvSpPr>
        <p:spPr>
          <a:xfrm>
            <a:off x="2698750" y="1711325"/>
            <a:ext cx="633413" cy="276225"/>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17" name="矩形: 圆角 210"/>
          <p:cNvSpPr/>
          <p:nvPr/>
        </p:nvSpPr>
        <p:spPr>
          <a:xfrm>
            <a:off x="3787775" y="1711325"/>
            <a:ext cx="633413" cy="276225"/>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18" name="矩形: 圆角 215"/>
          <p:cNvSpPr/>
          <p:nvPr/>
        </p:nvSpPr>
        <p:spPr>
          <a:xfrm>
            <a:off x="6826250" y="1711325"/>
            <a:ext cx="633413" cy="276225"/>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19" name="矩形: 圆角 217"/>
          <p:cNvSpPr/>
          <p:nvPr/>
        </p:nvSpPr>
        <p:spPr>
          <a:xfrm>
            <a:off x="9134475" y="1711325"/>
            <a:ext cx="633413" cy="276225"/>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20" name="矩形: 圆角 222"/>
          <p:cNvSpPr/>
          <p:nvPr/>
        </p:nvSpPr>
        <p:spPr>
          <a:xfrm>
            <a:off x="10847388" y="1711325"/>
            <a:ext cx="633412" cy="276225"/>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21" name="矩形: 圆角 224"/>
          <p:cNvSpPr/>
          <p:nvPr/>
        </p:nvSpPr>
        <p:spPr>
          <a:xfrm>
            <a:off x="1052513" y="3870325"/>
            <a:ext cx="633412" cy="276225"/>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22" name="矩形: 圆角 229"/>
          <p:cNvSpPr/>
          <p:nvPr/>
        </p:nvSpPr>
        <p:spPr>
          <a:xfrm>
            <a:off x="3100388" y="3870325"/>
            <a:ext cx="633412" cy="276225"/>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23" name="矩形: 圆角 231"/>
          <p:cNvSpPr/>
          <p:nvPr/>
        </p:nvSpPr>
        <p:spPr>
          <a:xfrm>
            <a:off x="8162925" y="3870325"/>
            <a:ext cx="633413" cy="276225"/>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24" name="矩形: 圆角 236"/>
          <p:cNvSpPr/>
          <p:nvPr/>
        </p:nvSpPr>
        <p:spPr>
          <a:xfrm>
            <a:off x="10614025" y="3870325"/>
            <a:ext cx="633413" cy="276225"/>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25" name="矩形: 圆角 238"/>
          <p:cNvSpPr/>
          <p:nvPr/>
        </p:nvSpPr>
        <p:spPr>
          <a:xfrm>
            <a:off x="1435100" y="5114925"/>
            <a:ext cx="633413" cy="276225"/>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26" name="矩形: 圆角 243"/>
          <p:cNvSpPr/>
          <p:nvPr/>
        </p:nvSpPr>
        <p:spPr>
          <a:xfrm>
            <a:off x="3467100" y="5114925"/>
            <a:ext cx="633413" cy="276225"/>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27" name="矩形: 圆角 244"/>
          <p:cNvSpPr/>
          <p:nvPr/>
        </p:nvSpPr>
        <p:spPr>
          <a:xfrm>
            <a:off x="4851400" y="5114925"/>
            <a:ext cx="633413" cy="276225"/>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28" name="矩形: 圆角 246"/>
          <p:cNvSpPr/>
          <p:nvPr/>
        </p:nvSpPr>
        <p:spPr>
          <a:xfrm>
            <a:off x="6178550" y="5114925"/>
            <a:ext cx="633413" cy="276225"/>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29" name="矩形: 圆角 251"/>
          <p:cNvSpPr/>
          <p:nvPr/>
        </p:nvSpPr>
        <p:spPr>
          <a:xfrm>
            <a:off x="8658225" y="5103813"/>
            <a:ext cx="633413" cy="277812"/>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30" name="矩形 29"/>
          <p:cNvSpPr/>
          <p:nvPr/>
        </p:nvSpPr>
        <p:spPr>
          <a:xfrm>
            <a:off x="114300" y="6503988"/>
            <a:ext cx="10245725" cy="268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cxnSp>
        <p:nvCxnSpPr>
          <p:cNvPr id="31" name="直接箭头连接符 30"/>
          <p:cNvCxnSpPr>
            <a:cxnSpLocks/>
          </p:cNvCxnSpPr>
          <p:nvPr/>
        </p:nvCxnSpPr>
        <p:spPr>
          <a:xfrm>
            <a:off x="1042988" y="2238375"/>
            <a:ext cx="9428162" cy="0"/>
          </a:xfrm>
          <a:prstGeom prst="straightConnector1">
            <a:avLst/>
          </a:prstGeom>
          <a:ln>
            <a:solidFill>
              <a:srgbClr val="96176F"/>
            </a:solidFill>
            <a:tailEnd type="arrow"/>
          </a:ln>
        </p:spPr>
        <p:style>
          <a:lnRef idx="1">
            <a:schemeClr val="accent1"/>
          </a:lnRef>
          <a:fillRef idx="0">
            <a:schemeClr val="accent1"/>
          </a:fillRef>
          <a:effectRef idx="0">
            <a:schemeClr val="accent1"/>
          </a:effectRef>
          <a:fontRef idx="minor">
            <a:schemeClr val="tx1"/>
          </a:fontRef>
        </p:style>
      </p:cxnSp>
      <p:sp>
        <p:nvSpPr>
          <p:cNvPr id="32" name="矩形 47"/>
          <p:cNvSpPr>
            <a:spLocks noChangeArrowheads="1"/>
          </p:cNvSpPr>
          <p:nvPr>
            <p:custDataLst>
              <p:tags r:id="rId2"/>
            </p:custDataLst>
          </p:nvPr>
        </p:nvSpPr>
        <p:spPr bwMode="auto">
          <a:xfrm>
            <a:off x="411163" y="2405063"/>
            <a:ext cx="10826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00000"/>
              </a:lnSpc>
              <a:spcBef>
                <a:spcPct val="0"/>
              </a:spcBef>
              <a:buFontTx/>
              <a:buNone/>
            </a:pPr>
            <a:r>
              <a:rPr lang="zh-CN" altLang="en-US" sz="1600" b="1">
                <a:solidFill>
                  <a:srgbClr val="404040"/>
                </a:solidFill>
                <a:latin typeface="微软雅黑" panose="020B0503020204020204" pitchFamily="34" charset="-122"/>
                <a:sym typeface="Bahnschrift" panose="020B0502040204020203" pitchFamily="34" charset="0"/>
              </a:rPr>
              <a:t>南开大学</a:t>
            </a:r>
          </a:p>
        </p:txBody>
      </p:sp>
      <p:pic>
        <p:nvPicPr>
          <p:cNvPr id="33" name="Picture 24"/>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flipH="1">
            <a:off x="530225" y="2819400"/>
            <a:ext cx="57626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25"/>
          <p:cNvSpPr>
            <a:spLocks noChangeArrowheads="1"/>
          </p:cNvSpPr>
          <p:nvPr/>
        </p:nvSpPr>
        <p:spPr bwMode="auto">
          <a:xfrm>
            <a:off x="506413" y="3619500"/>
            <a:ext cx="646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00000"/>
              </a:lnSpc>
              <a:spcBef>
                <a:spcPct val="0"/>
              </a:spcBef>
              <a:buFontTx/>
              <a:buNone/>
            </a:pPr>
            <a:r>
              <a:rPr lang="zh-CN" altLang="en-US" sz="1200" b="1">
                <a:solidFill>
                  <a:srgbClr val="404040"/>
                </a:solidFill>
                <a:latin typeface="微软雅黑" panose="020B0503020204020204" pitchFamily="34" charset="-122"/>
                <a:sym typeface="Bahnschrift" panose="020B0502040204020203" pitchFamily="34" charset="0"/>
              </a:rPr>
              <a:t>张伯苓</a:t>
            </a:r>
          </a:p>
        </p:txBody>
      </p:sp>
      <p:pic>
        <p:nvPicPr>
          <p:cNvPr id="35" name="Picture 26"/>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628775" y="2811463"/>
            <a:ext cx="630238"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47"/>
          <p:cNvSpPr>
            <a:spLocks noChangeArrowheads="1"/>
          </p:cNvSpPr>
          <p:nvPr>
            <p:custDataLst>
              <p:tags r:id="rId3"/>
            </p:custDataLst>
          </p:nvPr>
        </p:nvSpPr>
        <p:spPr bwMode="auto">
          <a:xfrm>
            <a:off x="1349375" y="2405063"/>
            <a:ext cx="1257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00000"/>
              </a:lnSpc>
              <a:spcBef>
                <a:spcPct val="0"/>
              </a:spcBef>
              <a:buFontTx/>
              <a:buNone/>
            </a:pPr>
            <a:r>
              <a:rPr lang="zh-CN" altLang="en-US" sz="1600" b="1">
                <a:solidFill>
                  <a:srgbClr val="404040"/>
                </a:solidFill>
                <a:latin typeface="微软雅黑" panose="020B0503020204020204" pitchFamily="34" charset="-122"/>
                <a:sym typeface="Bahnschrift" panose="020B0502040204020203" pitchFamily="34" charset="0"/>
              </a:rPr>
              <a:t>化学系创建</a:t>
            </a:r>
          </a:p>
        </p:txBody>
      </p:sp>
      <p:sp>
        <p:nvSpPr>
          <p:cNvPr id="37" name="Rectangle 73"/>
          <p:cNvSpPr/>
          <p:nvPr/>
        </p:nvSpPr>
        <p:spPr>
          <a:xfrm>
            <a:off x="1603375" y="3603625"/>
            <a:ext cx="646113" cy="276225"/>
          </a:xfrm>
          <a:prstGeom prst="rect">
            <a:avLst/>
          </a:prstGeom>
        </p:spPr>
        <p:txBody>
          <a:bodyPr wrap="none">
            <a:spAutoFit/>
          </a:bodyPr>
          <a:lstStyle/>
          <a:p>
            <a:pPr eaLnBrk="1" fontAlgn="auto" hangingPunct="1">
              <a:spcBef>
                <a:spcPts val="0"/>
              </a:spcBef>
              <a:spcAft>
                <a:spcPts val="0"/>
              </a:spcAft>
              <a:defRP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Bahnschrift" panose="020B0502040204020203" pitchFamily="34" charset="0"/>
              </a:rPr>
              <a:t>邱宗岳</a:t>
            </a:r>
          </a:p>
        </p:txBody>
      </p:sp>
      <p:pic>
        <p:nvPicPr>
          <p:cNvPr id="38" name="Picture 3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2716213" y="2817813"/>
            <a:ext cx="6302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矩形 47"/>
          <p:cNvSpPr>
            <a:spLocks noChangeArrowheads="1"/>
          </p:cNvSpPr>
          <p:nvPr>
            <p:custDataLst>
              <p:tags r:id="rId4"/>
            </p:custDataLst>
          </p:nvPr>
        </p:nvSpPr>
        <p:spPr bwMode="auto">
          <a:xfrm>
            <a:off x="2478088" y="2405063"/>
            <a:ext cx="1257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00000"/>
              </a:lnSpc>
              <a:spcBef>
                <a:spcPct val="0"/>
              </a:spcBef>
              <a:buFontTx/>
              <a:buNone/>
            </a:pPr>
            <a:r>
              <a:rPr lang="zh-CN" altLang="en-US" sz="1600" b="1">
                <a:solidFill>
                  <a:srgbClr val="404040"/>
                </a:solidFill>
                <a:latin typeface="微软雅黑" panose="020B0503020204020204" pitchFamily="34" charset="-122"/>
                <a:sym typeface="Bahnschrift" panose="020B0502040204020203" pitchFamily="34" charset="0"/>
              </a:rPr>
              <a:t>化学系发展</a:t>
            </a:r>
          </a:p>
        </p:txBody>
      </p:sp>
      <p:sp>
        <p:nvSpPr>
          <p:cNvPr id="40" name="Rectangle 98"/>
          <p:cNvSpPr>
            <a:spLocks noChangeArrowheads="1"/>
          </p:cNvSpPr>
          <p:nvPr/>
        </p:nvSpPr>
        <p:spPr bwMode="auto">
          <a:xfrm>
            <a:off x="2713038" y="3619500"/>
            <a:ext cx="646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00000"/>
              </a:lnSpc>
              <a:spcBef>
                <a:spcPct val="0"/>
              </a:spcBef>
              <a:buFontTx/>
              <a:buNone/>
            </a:pPr>
            <a:r>
              <a:rPr lang="zh-CN" altLang="en-US" sz="1200" b="1">
                <a:solidFill>
                  <a:srgbClr val="404040"/>
                </a:solidFill>
                <a:latin typeface="微软雅黑" panose="020B0503020204020204" pitchFamily="34" charset="-122"/>
                <a:sym typeface="Bahnschrift" panose="020B0502040204020203" pitchFamily="34" charset="0"/>
              </a:rPr>
              <a:t>杨石先</a:t>
            </a:r>
          </a:p>
        </p:txBody>
      </p:sp>
      <p:sp>
        <p:nvSpPr>
          <p:cNvPr id="41" name="矩形 47"/>
          <p:cNvSpPr>
            <a:spLocks noChangeArrowheads="1"/>
          </p:cNvSpPr>
          <p:nvPr>
            <p:custDataLst>
              <p:tags r:id="rId5"/>
            </p:custDataLst>
          </p:nvPr>
        </p:nvSpPr>
        <p:spPr bwMode="auto">
          <a:xfrm>
            <a:off x="3689350" y="2405063"/>
            <a:ext cx="10080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00000"/>
              </a:lnSpc>
              <a:spcBef>
                <a:spcPct val="0"/>
              </a:spcBef>
              <a:buFontTx/>
              <a:buNone/>
            </a:pPr>
            <a:r>
              <a:rPr lang="zh-CN" altLang="en-US" sz="1600" b="1">
                <a:solidFill>
                  <a:srgbClr val="404040"/>
                </a:solidFill>
                <a:latin typeface="微软雅黑" panose="020B0503020204020204" pitchFamily="34" charset="-122"/>
                <a:sym typeface="Bahnschrift" panose="020B0502040204020203" pitchFamily="34" charset="0"/>
              </a:rPr>
              <a:t>西南联大</a:t>
            </a:r>
          </a:p>
        </p:txBody>
      </p:sp>
      <p:sp>
        <p:nvSpPr>
          <p:cNvPr id="42" name="矩形 47"/>
          <p:cNvSpPr>
            <a:spLocks noChangeArrowheads="1"/>
          </p:cNvSpPr>
          <p:nvPr>
            <p:custDataLst>
              <p:tags r:id="rId6"/>
            </p:custDataLst>
          </p:nvPr>
        </p:nvSpPr>
        <p:spPr bwMode="auto">
          <a:xfrm>
            <a:off x="6678613" y="2405063"/>
            <a:ext cx="10001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00000"/>
              </a:lnSpc>
              <a:spcBef>
                <a:spcPct val="0"/>
              </a:spcBef>
              <a:buFontTx/>
              <a:buNone/>
            </a:pPr>
            <a:r>
              <a:rPr lang="zh-CN" altLang="en-US" sz="1600" b="1">
                <a:solidFill>
                  <a:srgbClr val="404040"/>
                </a:solidFill>
                <a:latin typeface="微软雅黑" panose="020B0503020204020204" pitchFamily="34" charset="-122"/>
                <a:sym typeface="Bahnschrift" panose="020B0502040204020203" pitchFamily="34" charset="0"/>
              </a:rPr>
              <a:t>院系调整</a:t>
            </a:r>
          </a:p>
        </p:txBody>
      </p:sp>
      <p:grpSp>
        <p:nvGrpSpPr>
          <p:cNvPr id="43" name="组合 33"/>
          <p:cNvGrpSpPr>
            <a:grpSpLocks/>
          </p:cNvGrpSpPr>
          <p:nvPr/>
        </p:nvGrpSpPr>
        <p:grpSpPr bwMode="auto">
          <a:xfrm>
            <a:off x="3656013" y="2813050"/>
            <a:ext cx="4448175" cy="792163"/>
            <a:chOff x="7329" y="3699"/>
            <a:chExt cx="6794" cy="1209"/>
          </a:xfrm>
        </p:grpSpPr>
        <p:pic>
          <p:nvPicPr>
            <p:cNvPr id="44" name="Picture 64"/>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461" y="3699"/>
              <a:ext cx="830"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67"/>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0732" y="3718"/>
              <a:ext cx="870" cy="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69"/>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8282" y="3729"/>
              <a:ext cx="83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68"/>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9910" y="3714"/>
              <a:ext cx="844" cy="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70"/>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329" y="3715"/>
              <a:ext cx="919" cy="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1"/>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9095" y="3717"/>
              <a:ext cx="830" cy="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2"/>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1594" y="3727"/>
              <a:ext cx="849" cy="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64"/>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3293" y="3699"/>
              <a:ext cx="830"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矩形: 圆角 4"/>
          <p:cNvSpPr/>
          <p:nvPr/>
        </p:nvSpPr>
        <p:spPr>
          <a:xfrm>
            <a:off x="539750" y="1711325"/>
            <a:ext cx="633413" cy="276225"/>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53" name="Rectangle 98"/>
          <p:cNvSpPr>
            <a:spLocks noChangeArrowheads="1"/>
          </p:cNvSpPr>
          <p:nvPr/>
        </p:nvSpPr>
        <p:spPr bwMode="auto">
          <a:xfrm>
            <a:off x="3541713" y="3619500"/>
            <a:ext cx="4999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00000"/>
              </a:lnSpc>
              <a:spcBef>
                <a:spcPct val="0"/>
              </a:spcBef>
              <a:buFontTx/>
              <a:buNone/>
            </a:pPr>
            <a:r>
              <a:rPr lang="en-US" altLang="zh-CN" sz="1200" b="1">
                <a:solidFill>
                  <a:srgbClr val="404040"/>
                </a:solidFill>
                <a:latin typeface="微软雅黑" panose="020B0503020204020204" pitchFamily="34" charset="-122"/>
                <a:sym typeface="Bahnschrift" panose="020B0502040204020203" pitchFamily="34" charset="0"/>
              </a:rPr>
              <a:t> </a:t>
            </a:r>
            <a:r>
              <a:rPr lang="zh-CN" altLang="en-US" sz="1200" b="1">
                <a:solidFill>
                  <a:srgbClr val="404040"/>
                </a:solidFill>
                <a:latin typeface="微软雅黑" panose="020B0503020204020204" pitchFamily="34" charset="-122"/>
                <a:sym typeface="Bahnschrift" panose="020B0502040204020203" pitchFamily="34" charset="0"/>
              </a:rPr>
              <a:t>高振衡   朱剑寒  陈天池  何炳林   陈茹玉  王积涛  陈荣悌  申泮文</a:t>
            </a:r>
          </a:p>
        </p:txBody>
      </p:sp>
      <p:sp>
        <p:nvSpPr>
          <p:cNvPr id="54" name="矩形 47"/>
          <p:cNvSpPr>
            <a:spLocks noChangeArrowheads="1"/>
          </p:cNvSpPr>
          <p:nvPr>
            <p:custDataLst>
              <p:tags r:id="rId7"/>
            </p:custDataLst>
          </p:nvPr>
        </p:nvSpPr>
        <p:spPr bwMode="auto">
          <a:xfrm>
            <a:off x="8842375" y="2405063"/>
            <a:ext cx="14366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00000"/>
              </a:lnSpc>
              <a:spcBef>
                <a:spcPct val="0"/>
              </a:spcBef>
              <a:buFontTx/>
              <a:buNone/>
            </a:pPr>
            <a:r>
              <a:rPr lang="zh-CN" altLang="en-US" sz="1600" b="1">
                <a:solidFill>
                  <a:srgbClr val="404040"/>
                </a:solidFill>
                <a:latin typeface="微软雅黑" panose="020B0503020204020204" pitchFamily="34" charset="-122"/>
                <a:sym typeface="Bahnschrift" panose="020B0502040204020203" pitchFamily="34" charset="0"/>
              </a:rPr>
              <a:t>杨石先任校长</a:t>
            </a:r>
          </a:p>
        </p:txBody>
      </p:sp>
      <p:pic>
        <p:nvPicPr>
          <p:cNvPr id="55" name="Picture 52"/>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8305800" y="2844800"/>
            <a:ext cx="11604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3"/>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9526588" y="2840038"/>
            <a:ext cx="93027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73"/>
          <p:cNvSpPr>
            <a:spLocks noChangeArrowheads="1"/>
          </p:cNvSpPr>
          <p:nvPr/>
        </p:nvSpPr>
        <p:spPr bwMode="auto">
          <a:xfrm>
            <a:off x="8689975" y="3603625"/>
            <a:ext cx="1570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00000"/>
              </a:lnSpc>
              <a:spcBef>
                <a:spcPct val="0"/>
              </a:spcBef>
              <a:buFontTx/>
              <a:buNone/>
            </a:pPr>
            <a:r>
              <a:rPr lang="zh-CN" altLang="en-US" sz="1200" b="1">
                <a:solidFill>
                  <a:srgbClr val="404040"/>
                </a:solidFill>
                <a:latin typeface="微软雅黑" panose="020B0503020204020204" pitchFamily="34" charset="-122"/>
                <a:sym typeface="Bahnschrift" panose="020B0502040204020203" pitchFamily="34" charset="0"/>
              </a:rPr>
              <a:t>毛主席、周总理视察</a:t>
            </a:r>
          </a:p>
        </p:txBody>
      </p:sp>
      <p:cxnSp>
        <p:nvCxnSpPr>
          <p:cNvPr id="58" name="直接箭头连接符 57"/>
          <p:cNvCxnSpPr>
            <a:cxnSpLocks/>
          </p:cNvCxnSpPr>
          <p:nvPr/>
        </p:nvCxnSpPr>
        <p:spPr>
          <a:xfrm flipV="1">
            <a:off x="960438" y="5643563"/>
            <a:ext cx="10604500" cy="1587"/>
          </a:xfrm>
          <a:prstGeom prst="straightConnector1">
            <a:avLst/>
          </a:prstGeom>
          <a:ln>
            <a:solidFill>
              <a:srgbClr val="96176F"/>
            </a:solidFill>
            <a:tailEnd type="arrow"/>
          </a:ln>
        </p:spPr>
        <p:style>
          <a:lnRef idx="1">
            <a:schemeClr val="accent1"/>
          </a:lnRef>
          <a:fillRef idx="0">
            <a:schemeClr val="accent1"/>
          </a:fillRef>
          <a:effectRef idx="0">
            <a:schemeClr val="accent1"/>
          </a:effectRef>
          <a:fontRef idx="minor">
            <a:schemeClr val="tx1"/>
          </a:fontRef>
        </p:style>
      </p:cxnSp>
      <p:sp>
        <p:nvSpPr>
          <p:cNvPr id="59" name="矩形 47"/>
          <p:cNvSpPr>
            <a:spLocks noChangeArrowheads="1"/>
          </p:cNvSpPr>
          <p:nvPr>
            <p:custDataLst>
              <p:tags r:id="rId8"/>
            </p:custDataLst>
          </p:nvPr>
        </p:nvSpPr>
        <p:spPr bwMode="auto">
          <a:xfrm>
            <a:off x="1905000" y="4573588"/>
            <a:ext cx="3049588"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zh-CN" altLang="en-US" sz="1600" b="1">
                <a:solidFill>
                  <a:srgbClr val="404040"/>
                </a:solidFill>
                <a:latin typeface="微软雅黑" panose="020B0503020204020204" pitchFamily="34" charset="-122"/>
                <a:sym typeface="Bahnschrift" panose="020B0502040204020203" pitchFamily="34" charset="0"/>
              </a:rPr>
              <a:t>元素有机化学国家重点实验室</a:t>
            </a:r>
          </a:p>
        </p:txBody>
      </p:sp>
      <p:sp>
        <p:nvSpPr>
          <p:cNvPr id="60" name="矩形 47"/>
          <p:cNvSpPr>
            <a:spLocks noChangeArrowheads="1"/>
          </p:cNvSpPr>
          <p:nvPr>
            <p:custDataLst>
              <p:tags r:id="rId9"/>
            </p:custDataLst>
          </p:nvPr>
        </p:nvSpPr>
        <p:spPr bwMode="auto">
          <a:xfrm>
            <a:off x="9791700" y="4564063"/>
            <a:ext cx="2290763"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zh-CN" altLang="en-US" sz="1600" b="1">
                <a:solidFill>
                  <a:srgbClr val="96176F"/>
                </a:solidFill>
                <a:latin typeface="微软雅黑" panose="020B0503020204020204" pitchFamily="34" charset="-122"/>
                <a:sym typeface="Bahnschrift" panose="020B0502040204020203" pitchFamily="34" charset="0"/>
              </a:rPr>
              <a:t>   环境化学（环境学院）</a:t>
            </a:r>
          </a:p>
        </p:txBody>
      </p:sp>
      <p:sp>
        <p:nvSpPr>
          <p:cNvPr id="61" name="矩形 47"/>
          <p:cNvSpPr>
            <a:spLocks noChangeArrowheads="1"/>
          </p:cNvSpPr>
          <p:nvPr>
            <p:custDataLst>
              <p:tags r:id="rId10"/>
            </p:custDataLst>
          </p:nvPr>
        </p:nvSpPr>
        <p:spPr bwMode="auto">
          <a:xfrm>
            <a:off x="3036888" y="5797550"/>
            <a:ext cx="1519237"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zh-CN" altLang="en-US" sz="1600" b="1">
                <a:solidFill>
                  <a:srgbClr val="404040"/>
                </a:solidFill>
                <a:latin typeface="微软雅黑" panose="020B0503020204020204" pitchFamily="34" charset="-122"/>
                <a:sym typeface="Bahnschrift" panose="020B0502040204020203" pitchFamily="34" charset="0"/>
              </a:rPr>
              <a:t>化学化工</a:t>
            </a:r>
          </a:p>
          <a:p>
            <a:pPr algn="ctr" eaLnBrk="1" hangingPunct="1">
              <a:lnSpc>
                <a:spcPct val="100000"/>
              </a:lnSpc>
              <a:spcBef>
                <a:spcPct val="0"/>
              </a:spcBef>
              <a:buFontTx/>
              <a:buNone/>
            </a:pPr>
            <a:r>
              <a:rPr lang="zh-CN" altLang="en-US" sz="1600" b="1">
                <a:solidFill>
                  <a:srgbClr val="404040"/>
                </a:solidFill>
                <a:latin typeface="微软雅黑" panose="020B0503020204020204" pitchFamily="34" charset="-122"/>
                <a:sym typeface="Bahnschrift" panose="020B0502040204020203" pitchFamily="34" charset="0"/>
              </a:rPr>
              <a:t>协同创新中心</a:t>
            </a:r>
          </a:p>
        </p:txBody>
      </p:sp>
      <p:sp>
        <p:nvSpPr>
          <p:cNvPr id="62" name="矩形 47"/>
          <p:cNvSpPr>
            <a:spLocks noChangeArrowheads="1"/>
          </p:cNvSpPr>
          <p:nvPr>
            <p:custDataLst>
              <p:tags r:id="rId11"/>
            </p:custDataLst>
          </p:nvPr>
        </p:nvSpPr>
        <p:spPr bwMode="auto">
          <a:xfrm>
            <a:off x="4414838" y="5797550"/>
            <a:ext cx="1519237"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zh-CN" altLang="en-US" sz="1600" b="1">
                <a:solidFill>
                  <a:srgbClr val="96176F"/>
                </a:solidFill>
                <a:latin typeface="微软雅黑" panose="020B0503020204020204" pitchFamily="34" charset="-122"/>
                <a:sym typeface="Bahnschrift" panose="020B0502040204020203" pitchFamily="34" charset="0"/>
              </a:rPr>
              <a:t>材化系</a:t>
            </a:r>
          </a:p>
          <a:p>
            <a:pPr algn="ctr" eaLnBrk="1" hangingPunct="1">
              <a:lnSpc>
                <a:spcPct val="100000"/>
              </a:lnSpc>
              <a:spcBef>
                <a:spcPct val="0"/>
              </a:spcBef>
              <a:buFontTx/>
              <a:buNone/>
            </a:pPr>
            <a:r>
              <a:rPr lang="zh-CN" altLang="en-US" sz="1600" b="1">
                <a:solidFill>
                  <a:srgbClr val="96176F"/>
                </a:solidFill>
                <a:latin typeface="微软雅黑" panose="020B0503020204020204" pitchFamily="34" charset="-122"/>
                <a:sym typeface="Bahnschrift" panose="020B0502040204020203" pitchFamily="34" charset="0"/>
              </a:rPr>
              <a:t>（</a:t>
            </a:r>
            <a:r>
              <a:rPr lang="zh-CN" altLang="en-US" sz="1600" b="1">
                <a:solidFill>
                  <a:srgbClr val="86006A"/>
                </a:solidFill>
                <a:latin typeface="微软雅黑" panose="020B0503020204020204" pitchFamily="34" charset="-122"/>
                <a:sym typeface="Bahnschrift" panose="020B0502040204020203" pitchFamily="34" charset="0"/>
              </a:rPr>
              <a:t>材料学院</a:t>
            </a:r>
            <a:r>
              <a:rPr lang="zh-CN" altLang="en-US" sz="1600" b="1">
                <a:solidFill>
                  <a:srgbClr val="96176F"/>
                </a:solidFill>
                <a:latin typeface="微软雅黑" panose="020B0503020204020204" pitchFamily="34" charset="-122"/>
                <a:sym typeface="Bahnschrift" panose="020B0502040204020203" pitchFamily="34" charset="0"/>
              </a:rPr>
              <a:t>）</a:t>
            </a:r>
          </a:p>
        </p:txBody>
      </p:sp>
      <p:sp>
        <p:nvSpPr>
          <p:cNvPr id="63" name="矩形 47"/>
          <p:cNvSpPr>
            <a:spLocks noChangeArrowheads="1"/>
          </p:cNvSpPr>
          <p:nvPr>
            <p:custDataLst>
              <p:tags r:id="rId12"/>
            </p:custDataLst>
          </p:nvPr>
        </p:nvSpPr>
        <p:spPr bwMode="auto">
          <a:xfrm>
            <a:off x="5818188" y="5797550"/>
            <a:ext cx="151923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zh-CN" altLang="en-US" sz="1600" b="1">
                <a:solidFill>
                  <a:srgbClr val="404040"/>
                </a:solidFill>
                <a:latin typeface="微软雅黑" panose="020B0503020204020204" pitchFamily="34" charset="-122"/>
                <a:sym typeface="Bahnschrift" panose="020B0502040204020203" pitchFamily="34" charset="0"/>
              </a:rPr>
              <a:t>双一流</a:t>
            </a:r>
            <a:endParaRPr lang="en-US" altLang="zh-CN" sz="1600" b="1">
              <a:solidFill>
                <a:srgbClr val="404040"/>
              </a:solidFill>
              <a:latin typeface="微软雅黑" panose="020B0503020204020204" pitchFamily="34" charset="-122"/>
              <a:sym typeface="Bahnschrift" panose="020B0502040204020203" pitchFamily="34" charset="0"/>
            </a:endParaRPr>
          </a:p>
          <a:p>
            <a:pPr algn="ctr" eaLnBrk="1" hangingPunct="1">
              <a:lnSpc>
                <a:spcPct val="100000"/>
              </a:lnSpc>
              <a:spcBef>
                <a:spcPct val="0"/>
              </a:spcBef>
              <a:buFontTx/>
              <a:buNone/>
            </a:pPr>
            <a:r>
              <a:rPr lang="zh-CN" altLang="en-US" sz="1600" b="1">
                <a:solidFill>
                  <a:srgbClr val="404040"/>
                </a:solidFill>
                <a:latin typeface="微软雅黑" panose="020B0503020204020204" pitchFamily="34" charset="-122"/>
                <a:sym typeface="Bahnschrift" panose="020B0502040204020203" pitchFamily="34" charset="0"/>
              </a:rPr>
              <a:t>建设</a:t>
            </a:r>
          </a:p>
        </p:txBody>
      </p:sp>
      <p:cxnSp>
        <p:nvCxnSpPr>
          <p:cNvPr id="64" name="直接箭头连接符 63"/>
          <p:cNvCxnSpPr>
            <a:cxnSpLocks/>
          </p:cNvCxnSpPr>
          <p:nvPr/>
        </p:nvCxnSpPr>
        <p:spPr>
          <a:xfrm flipH="1" flipV="1">
            <a:off x="1368425" y="4392613"/>
            <a:ext cx="10196513" cy="3175"/>
          </a:xfrm>
          <a:prstGeom prst="straightConnector1">
            <a:avLst/>
          </a:prstGeom>
          <a:ln>
            <a:solidFill>
              <a:srgbClr val="96176F"/>
            </a:solidFill>
            <a:tailEnd type="arrow"/>
          </a:ln>
        </p:spPr>
        <p:style>
          <a:lnRef idx="1">
            <a:schemeClr val="accent1"/>
          </a:lnRef>
          <a:fillRef idx="0">
            <a:schemeClr val="accent1"/>
          </a:fillRef>
          <a:effectRef idx="0">
            <a:schemeClr val="accent1"/>
          </a:effectRef>
          <a:fontRef idx="minor">
            <a:schemeClr val="tx1"/>
          </a:fontRef>
        </p:style>
      </p:cxnSp>
      <p:sp>
        <p:nvSpPr>
          <p:cNvPr id="65" name="矩形: 圆角 6"/>
          <p:cNvSpPr/>
          <p:nvPr/>
        </p:nvSpPr>
        <p:spPr>
          <a:xfrm>
            <a:off x="10099675" y="2238375"/>
            <a:ext cx="1706563" cy="2147888"/>
          </a:xfrm>
          <a:custGeom>
            <a:avLst/>
            <a:gdLst>
              <a:gd name="connsiteX0" fmla="*/ 0 w 1957963"/>
              <a:gd name="connsiteY0" fmla="*/ 250130 h 1990414"/>
              <a:gd name="connsiteX1" fmla="*/ 250130 w 1957963"/>
              <a:gd name="connsiteY1" fmla="*/ 0 h 1990414"/>
              <a:gd name="connsiteX2" fmla="*/ 1707833 w 1957963"/>
              <a:gd name="connsiteY2" fmla="*/ 0 h 1990414"/>
              <a:gd name="connsiteX3" fmla="*/ 1957963 w 1957963"/>
              <a:gd name="connsiteY3" fmla="*/ 250130 h 1990414"/>
              <a:gd name="connsiteX4" fmla="*/ 1957963 w 1957963"/>
              <a:gd name="connsiteY4" fmla="*/ 1740284 h 1990414"/>
              <a:gd name="connsiteX5" fmla="*/ 1707833 w 1957963"/>
              <a:gd name="connsiteY5" fmla="*/ 1990414 h 1990414"/>
              <a:gd name="connsiteX6" fmla="*/ 250130 w 1957963"/>
              <a:gd name="connsiteY6" fmla="*/ 1990414 h 1990414"/>
              <a:gd name="connsiteX7" fmla="*/ 0 w 1957963"/>
              <a:gd name="connsiteY7" fmla="*/ 1740284 h 1990414"/>
              <a:gd name="connsiteX8" fmla="*/ 0 w 1957963"/>
              <a:gd name="connsiteY8" fmla="*/ 250130 h 1990414"/>
              <a:gd name="connsiteX0" fmla="*/ 250130 w 1957963"/>
              <a:gd name="connsiteY0" fmla="*/ 1990414 h 2081854"/>
              <a:gd name="connsiteX1" fmla="*/ 0 w 1957963"/>
              <a:gd name="connsiteY1" fmla="*/ 1740284 h 2081854"/>
              <a:gd name="connsiteX2" fmla="*/ 0 w 1957963"/>
              <a:gd name="connsiteY2" fmla="*/ 250130 h 2081854"/>
              <a:gd name="connsiteX3" fmla="*/ 250130 w 1957963"/>
              <a:gd name="connsiteY3" fmla="*/ 0 h 2081854"/>
              <a:gd name="connsiteX4" fmla="*/ 1707833 w 1957963"/>
              <a:gd name="connsiteY4" fmla="*/ 0 h 2081854"/>
              <a:gd name="connsiteX5" fmla="*/ 1957963 w 1957963"/>
              <a:gd name="connsiteY5" fmla="*/ 250130 h 2081854"/>
              <a:gd name="connsiteX6" fmla="*/ 1957963 w 1957963"/>
              <a:gd name="connsiteY6" fmla="*/ 1740284 h 2081854"/>
              <a:gd name="connsiteX7" fmla="*/ 1707833 w 1957963"/>
              <a:gd name="connsiteY7" fmla="*/ 1990414 h 2081854"/>
              <a:gd name="connsiteX8" fmla="*/ 341570 w 1957963"/>
              <a:gd name="connsiteY8" fmla="*/ 2081854 h 2081854"/>
              <a:gd name="connsiteX0" fmla="*/ 250130 w 1957963"/>
              <a:gd name="connsiteY0" fmla="*/ 1990414 h 1990414"/>
              <a:gd name="connsiteX1" fmla="*/ 0 w 1957963"/>
              <a:gd name="connsiteY1" fmla="*/ 1740284 h 1990414"/>
              <a:gd name="connsiteX2" fmla="*/ 0 w 1957963"/>
              <a:gd name="connsiteY2" fmla="*/ 250130 h 1990414"/>
              <a:gd name="connsiteX3" fmla="*/ 250130 w 1957963"/>
              <a:gd name="connsiteY3" fmla="*/ 0 h 1990414"/>
              <a:gd name="connsiteX4" fmla="*/ 1707833 w 1957963"/>
              <a:gd name="connsiteY4" fmla="*/ 0 h 1990414"/>
              <a:gd name="connsiteX5" fmla="*/ 1957963 w 1957963"/>
              <a:gd name="connsiteY5" fmla="*/ 250130 h 1990414"/>
              <a:gd name="connsiteX6" fmla="*/ 1957963 w 1957963"/>
              <a:gd name="connsiteY6" fmla="*/ 1740284 h 1990414"/>
              <a:gd name="connsiteX7" fmla="*/ 1707833 w 1957963"/>
              <a:gd name="connsiteY7" fmla="*/ 1990414 h 1990414"/>
              <a:gd name="connsiteX0" fmla="*/ 0 w 1957963"/>
              <a:gd name="connsiteY0" fmla="*/ 1740284 h 1990414"/>
              <a:gd name="connsiteX1" fmla="*/ 0 w 1957963"/>
              <a:gd name="connsiteY1" fmla="*/ 250130 h 1990414"/>
              <a:gd name="connsiteX2" fmla="*/ 250130 w 1957963"/>
              <a:gd name="connsiteY2" fmla="*/ 0 h 1990414"/>
              <a:gd name="connsiteX3" fmla="*/ 1707833 w 1957963"/>
              <a:gd name="connsiteY3" fmla="*/ 0 h 1990414"/>
              <a:gd name="connsiteX4" fmla="*/ 1957963 w 1957963"/>
              <a:gd name="connsiteY4" fmla="*/ 250130 h 1990414"/>
              <a:gd name="connsiteX5" fmla="*/ 1957963 w 1957963"/>
              <a:gd name="connsiteY5" fmla="*/ 1740284 h 1990414"/>
              <a:gd name="connsiteX6" fmla="*/ 1707833 w 1957963"/>
              <a:gd name="connsiteY6" fmla="*/ 1990414 h 1990414"/>
              <a:gd name="connsiteX0" fmla="*/ 0 w 1957963"/>
              <a:gd name="connsiteY0" fmla="*/ 250130 h 1990414"/>
              <a:gd name="connsiteX1" fmla="*/ 250130 w 1957963"/>
              <a:gd name="connsiteY1" fmla="*/ 0 h 1990414"/>
              <a:gd name="connsiteX2" fmla="*/ 1707833 w 1957963"/>
              <a:gd name="connsiteY2" fmla="*/ 0 h 1990414"/>
              <a:gd name="connsiteX3" fmla="*/ 1957963 w 1957963"/>
              <a:gd name="connsiteY3" fmla="*/ 250130 h 1990414"/>
              <a:gd name="connsiteX4" fmla="*/ 1957963 w 1957963"/>
              <a:gd name="connsiteY4" fmla="*/ 1740284 h 1990414"/>
              <a:gd name="connsiteX5" fmla="*/ 1707833 w 1957963"/>
              <a:gd name="connsiteY5" fmla="*/ 1990414 h 1990414"/>
              <a:gd name="connsiteX0" fmla="*/ 0 w 1707833"/>
              <a:gd name="connsiteY0" fmla="*/ 0 h 1990414"/>
              <a:gd name="connsiteX1" fmla="*/ 1457703 w 1707833"/>
              <a:gd name="connsiteY1" fmla="*/ 0 h 1990414"/>
              <a:gd name="connsiteX2" fmla="*/ 1707833 w 1707833"/>
              <a:gd name="connsiteY2" fmla="*/ 250130 h 1990414"/>
              <a:gd name="connsiteX3" fmla="*/ 1707833 w 1707833"/>
              <a:gd name="connsiteY3" fmla="*/ 1740284 h 1990414"/>
              <a:gd name="connsiteX4" fmla="*/ 1457703 w 1707833"/>
              <a:gd name="connsiteY4" fmla="*/ 1990414 h 199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833" h="1990414">
                <a:moveTo>
                  <a:pt x="0" y="0"/>
                </a:moveTo>
                <a:lnTo>
                  <a:pt x="1457703" y="0"/>
                </a:lnTo>
                <a:cubicBezTo>
                  <a:pt x="1595846" y="0"/>
                  <a:pt x="1707833" y="111987"/>
                  <a:pt x="1707833" y="250130"/>
                </a:cubicBezTo>
                <a:lnTo>
                  <a:pt x="1707833" y="1740284"/>
                </a:lnTo>
                <a:cubicBezTo>
                  <a:pt x="1707833" y="1878427"/>
                  <a:pt x="1595846" y="1990414"/>
                  <a:pt x="1457703" y="1990414"/>
                </a:cubicBezTo>
              </a:path>
            </a:pathLst>
          </a:custGeom>
          <a:noFill/>
          <a:ln w="6350">
            <a:solidFill>
              <a:srgbClr val="AE0A7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sp>
        <p:nvSpPr>
          <p:cNvPr id="66" name="矩形: 圆角 6"/>
          <p:cNvSpPr/>
          <p:nvPr/>
        </p:nvSpPr>
        <p:spPr>
          <a:xfrm flipH="1">
            <a:off x="750888" y="4391025"/>
            <a:ext cx="1717675" cy="1254125"/>
          </a:xfrm>
          <a:custGeom>
            <a:avLst/>
            <a:gdLst>
              <a:gd name="connsiteX0" fmla="*/ 0 w 1957963"/>
              <a:gd name="connsiteY0" fmla="*/ 250130 h 1990414"/>
              <a:gd name="connsiteX1" fmla="*/ 250130 w 1957963"/>
              <a:gd name="connsiteY1" fmla="*/ 0 h 1990414"/>
              <a:gd name="connsiteX2" fmla="*/ 1707833 w 1957963"/>
              <a:gd name="connsiteY2" fmla="*/ 0 h 1990414"/>
              <a:gd name="connsiteX3" fmla="*/ 1957963 w 1957963"/>
              <a:gd name="connsiteY3" fmla="*/ 250130 h 1990414"/>
              <a:gd name="connsiteX4" fmla="*/ 1957963 w 1957963"/>
              <a:gd name="connsiteY4" fmla="*/ 1740284 h 1990414"/>
              <a:gd name="connsiteX5" fmla="*/ 1707833 w 1957963"/>
              <a:gd name="connsiteY5" fmla="*/ 1990414 h 1990414"/>
              <a:gd name="connsiteX6" fmla="*/ 250130 w 1957963"/>
              <a:gd name="connsiteY6" fmla="*/ 1990414 h 1990414"/>
              <a:gd name="connsiteX7" fmla="*/ 0 w 1957963"/>
              <a:gd name="connsiteY7" fmla="*/ 1740284 h 1990414"/>
              <a:gd name="connsiteX8" fmla="*/ 0 w 1957963"/>
              <a:gd name="connsiteY8" fmla="*/ 250130 h 1990414"/>
              <a:gd name="connsiteX0" fmla="*/ 250130 w 1957963"/>
              <a:gd name="connsiteY0" fmla="*/ 1990414 h 2081854"/>
              <a:gd name="connsiteX1" fmla="*/ 0 w 1957963"/>
              <a:gd name="connsiteY1" fmla="*/ 1740284 h 2081854"/>
              <a:gd name="connsiteX2" fmla="*/ 0 w 1957963"/>
              <a:gd name="connsiteY2" fmla="*/ 250130 h 2081854"/>
              <a:gd name="connsiteX3" fmla="*/ 250130 w 1957963"/>
              <a:gd name="connsiteY3" fmla="*/ 0 h 2081854"/>
              <a:gd name="connsiteX4" fmla="*/ 1707833 w 1957963"/>
              <a:gd name="connsiteY4" fmla="*/ 0 h 2081854"/>
              <a:gd name="connsiteX5" fmla="*/ 1957963 w 1957963"/>
              <a:gd name="connsiteY5" fmla="*/ 250130 h 2081854"/>
              <a:gd name="connsiteX6" fmla="*/ 1957963 w 1957963"/>
              <a:gd name="connsiteY6" fmla="*/ 1740284 h 2081854"/>
              <a:gd name="connsiteX7" fmla="*/ 1707833 w 1957963"/>
              <a:gd name="connsiteY7" fmla="*/ 1990414 h 2081854"/>
              <a:gd name="connsiteX8" fmla="*/ 341570 w 1957963"/>
              <a:gd name="connsiteY8" fmla="*/ 2081854 h 2081854"/>
              <a:gd name="connsiteX0" fmla="*/ 250130 w 1957963"/>
              <a:gd name="connsiteY0" fmla="*/ 1990414 h 1990414"/>
              <a:gd name="connsiteX1" fmla="*/ 0 w 1957963"/>
              <a:gd name="connsiteY1" fmla="*/ 1740284 h 1990414"/>
              <a:gd name="connsiteX2" fmla="*/ 0 w 1957963"/>
              <a:gd name="connsiteY2" fmla="*/ 250130 h 1990414"/>
              <a:gd name="connsiteX3" fmla="*/ 250130 w 1957963"/>
              <a:gd name="connsiteY3" fmla="*/ 0 h 1990414"/>
              <a:gd name="connsiteX4" fmla="*/ 1707833 w 1957963"/>
              <a:gd name="connsiteY4" fmla="*/ 0 h 1990414"/>
              <a:gd name="connsiteX5" fmla="*/ 1957963 w 1957963"/>
              <a:gd name="connsiteY5" fmla="*/ 250130 h 1990414"/>
              <a:gd name="connsiteX6" fmla="*/ 1957963 w 1957963"/>
              <a:gd name="connsiteY6" fmla="*/ 1740284 h 1990414"/>
              <a:gd name="connsiteX7" fmla="*/ 1707833 w 1957963"/>
              <a:gd name="connsiteY7" fmla="*/ 1990414 h 1990414"/>
              <a:gd name="connsiteX0" fmla="*/ 0 w 1957963"/>
              <a:gd name="connsiteY0" fmla="*/ 1740284 h 1990414"/>
              <a:gd name="connsiteX1" fmla="*/ 0 w 1957963"/>
              <a:gd name="connsiteY1" fmla="*/ 250130 h 1990414"/>
              <a:gd name="connsiteX2" fmla="*/ 250130 w 1957963"/>
              <a:gd name="connsiteY2" fmla="*/ 0 h 1990414"/>
              <a:gd name="connsiteX3" fmla="*/ 1707833 w 1957963"/>
              <a:gd name="connsiteY3" fmla="*/ 0 h 1990414"/>
              <a:gd name="connsiteX4" fmla="*/ 1957963 w 1957963"/>
              <a:gd name="connsiteY4" fmla="*/ 250130 h 1990414"/>
              <a:gd name="connsiteX5" fmla="*/ 1957963 w 1957963"/>
              <a:gd name="connsiteY5" fmla="*/ 1740284 h 1990414"/>
              <a:gd name="connsiteX6" fmla="*/ 1707833 w 1957963"/>
              <a:gd name="connsiteY6" fmla="*/ 1990414 h 1990414"/>
              <a:gd name="connsiteX0" fmla="*/ 0 w 1957963"/>
              <a:gd name="connsiteY0" fmla="*/ 250130 h 1990414"/>
              <a:gd name="connsiteX1" fmla="*/ 250130 w 1957963"/>
              <a:gd name="connsiteY1" fmla="*/ 0 h 1990414"/>
              <a:gd name="connsiteX2" fmla="*/ 1707833 w 1957963"/>
              <a:gd name="connsiteY2" fmla="*/ 0 h 1990414"/>
              <a:gd name="connsiteX3" fmla="*/ 1957963 w 1957963"/>
              <a:gd name="connsiteY3" fmla="*/ 250130 h 1990414"/>
              <a:gd name="connsiteX4" fmla="*/ 1957963 w 1957963"/>
              <a:gd name="connsiteY4" fmla="*/ 1740284 h 1990414"/>
              <a:gd name="connsiteX5" fmla="*/ 1707833 w 1957963"/>
              <a:gd name="connsiteY5" fmla="*/ 1990414 h 1990414"/>
              <a:gd name="connsiteX0" fmla="*/ 0 w 1707833"/>
              <a:gd name="connsiteY0" fmla="*/ 0 h 1990414"/>
              <a:gd name="connsiteX1" fmla="*/ 1457703 w 1707833"/>
              <a:gd name="connsiteY1" fmla="*/ 0 h 1990414"/>
              <a:gd name="connsiteX2" fmla="*/ 1707833 w 1707833"/>
              <a:gd name="connsiteY2" fmla="*/ 250130 h 1990414"/>
              <a:gd name="connsiteX3" fmla="*/ 1707833 w 1707833"/>
              <a:gd name="connsiteY3" fmla="*/ 1740284 h 1990414"/>
              <a:gd name="connsiteX4" fmla="*/ 1457703 w 1707833"/>
              <a:gd name="connsiteY4" fmla="*/ 1990414 h 1990414"/>
              <a:gd name="connsiteX0" fmla="*/ 0 w 1707833"/>
              <a:gd name="connsiteY0" fmla="*/ 0 h 1990414"/>
              <a:gd name="connsiteX1" fmla="*/ 1457703 w 1707833"/>
              <a:gd name="connsiteY1" fmla="*/ 0 h 1990414"/>
              <a:gd name="connsiteX2" fmla="*/ 1707833 w 1707833"/>
              <a:gd name="connsiteY2" fmla="*/ 250130 h 1990414"/>
              <a:gd name="connsiteX3" fmla="*/ 1707833 w 1707833"/>
              <a:gd name="connsiteY3" fmla="*/ 1740284 h 1990414"/>
              <a:gd name="connsiteX4" fmla="*/ 1457703 w 1707833"/>
              <a:gd name="connsiteY4" fmla="*/ 1990414 h 1990414"/>
              <a:gd name="connsiteX0" fmla="*/ 0 w 1707833"/>
              <a:gd name="connsiteY0" fmla="*/ 0 h 1990414"/>
              <a:gd name="connsiteX1" fmla="*/ 1457703 w 1707833"/>
              <a:gd name="connsiteY1" fmla="*/ 0 h 1990414"/>
              <a:gd name="connsiteX2" fmla="*/ 1707833 w 1707833"/>
              <a:gd name="connsiteY2" fmla="*/ 250130 h 1990414"/>
              <a:gd name="connsiteX3" fmla="*/ 1707833 w 1707833"/>
              <a:gd name="connsiteY3" fmla="*/ 1740284 h 1990414"/>
              <a:gd name="connsiteX4" fmla="*/ 1457703 w 1707833"/>
              <a:gd name="connsiteY4" fmla="*/ 1990414 h 1990414"/>
              <a:gd name="connsiteX0" fmla="*/ 0 w 1707833"/>
              <a:gd name="connsiteY0" fmla="*/ 0 h 1756620"/>
              <a:gd name="connsiteX1" fmla="*/ 1457703 w 1707833"/>
              <a:gd name="connsiteY1" fmla="*/ 0 h 1756620"/>
              <a:gd name="connsiteX2" fmla="*/ 1707833 w 1707833"/>
              <a:gd name="connsiteY2" fmla="*/ 250130 h 1756620"/>
              <a:gd name="connsiteX3" fmla="*/ 1707833 w 1707833"/>
              <a:gd name="connsiteY3" fmla="*/ 1740284 h 1756620"/>
              <a:gd name="connsiteX4" fmla="*/ 1419735 w 1707833"/>
              <a:gd name="connsiteY4" fmla="*/ 1095064 h 1756620"/>
              <a:gd name="connsiteX0" fmla="*/ 0 w 1707833"/>
              <a:gd name="connsiteY0" fmla="*/ 0 h 1095064"/>
              <a:gd name="connsiteX1" fmla="*/ 1457703 w 1707833"/>
              <a:gd name="connsiteY1" fmla="*/ 0 h 1095064"/>
              <a:gd name="connsiteX2" fmla="*/ 1707833 w 1707833"/>
              <a:gd name="connsiteY2" fmla="*/ 250130 h 1095064"/>
              <a:gd name="connsiteX3" fmla="*/ 1707833 w 1707833"/>
              <a:gd name="connsiteY3" fmla="*/ 863984 h 1095064"/>
              <a:gd name="connsiteX4" fmla="*/ 1419735 w 1707833"/>
              <a:gd name="connsiteY4" fmla="*/ 1095064 h 1095064"/>
              <a:gd name="connsiteX0" fmla="*/ 0 w 1707833"/>
              <a:gd name="connsiteY0" fmla="*/ 0 h 1088714"/>
              <a:gd name="connsiteX1" fmla="*/ 1457703 w 1707833"/>
              <a:gd name="connsiteY1" fmla="*/ 0 h 1088714"/>
              <a:gd name="connsiteX2" fmla="*/ 1707833 w 1707833"/>
              <a:gd name="connsiteY2" fmla="*/ 250130 h 1088714"/>
              <a:gd name="connsiteX3" fmla="*/ 1707833 w 1707833"/>
              <a:gd name="connsiteY3" fmla="*/ 863984 h 1088714"/>
              <a:gd name="connsiteX4" fmla="*/ 1502000 w 1707833"/>
              <a:gd name="connsiteY4" fmla="*/ 1088714 h 1088714"/>
              <a:gd name="connsiteX0" fmla="*/ 0 w 1708052"/>
              <a:gd name="connsiteY0" fmla="*/ 0 h 1088714"/>
              <a:gd name="connsiteX1" fmla="*/ 1457703 w 1708052"/>
              <a:gd name="connsiteY1" fmla="*/ 0 h 1088714"/>
              <a:gd name="connsiteX2" fmla="*/ 1707833 w 1708052"/>
              <a:gd name="connsiteY2" fmla="*/ 250130 h 1088714"/>
              <a:gd name="connsiteX3" fmla="*/ 1707833 w 1708052"/>
              <a:gd name="connsiteY3" fmla="*/ 863984 h 1088714"/>
              <a:gd name="connsiteX4" fmla="*/ 1502000 w 1708052"/>
              <a:gd name="connsiteY4" fmla="*/ 1088714 h 1088714"/>
              <a:gd name="connsiteX0" fmla="*/ 0 w 1710418"/>
              <a:gd name="connsiteY0" fmla="*/ 0 h 1088714"/>
              <a:gd name="connsiteX1" fmla="*/ 1457703 w 1710418"/>
              <a:gd name="connsiteY1" fmla="*/ 0 h 1088714"/>
              <a:gd name="connsiteX2" fmla="*/ 1707833 w 1710418"/>
              <a:gd name="connsiteY2" fmla="*/ 250130 h 1088714"/>
              <a:gd name="connsiteX3" fmla="*/ 1710206 w 1710418"/>
              <a:gd name="connsiteY3" fmla="*/ 785403 h 1088714"/>
              <a:gd name="connsiteX4" fmla="*/ 1502000 w 1710418"/>
              <a:gd name="connsiteY4" fmla="*/ 1088714 h 108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418" h="1088714">
                <a:moveTo>
                  <a:pt x="0" y="0"/>
                </a:moveTo>
                <a:lnTo>
                  <a:pt x="1457703" y="0"/>
                </a:lnTo>
                <a:cubicBezTo>
                  <a:pt x="1595846" y="0"/>
                  <a:pt x="1707833" y="111987"/>
                  <a:pt x="1707833" y="250130"/>
                </a:cubicBezTo>
                <a:lnTo>
                  <a:pt x="1710206" y="785403"/>
                </a:lnTo>
                <a:cubicBezTo>
                  <a:pt x="1714952" y="987840"/>
                  <a:pt x="1640143" y="1088714"/>
                  <a:pt x="1502000" y="1088714"/>
                </a:cubicBezTo>
              </a:path>
            </a:pathLst>
          </a:custGeom>
          <a:noFill/>
          <a:ln w="6350">
            <a:solidFill>
              <a:srgbClr val="AE0A7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latin typeface="微软雅黑" panose="020B0503020204020204" pitchFamily="34" charset="-122"/>
              <a:sym typeface="Bahnschrift" panose="020B0502040204020203" pitchFamily="34" charset="0"/>
            </a:endParaRPr>
          </a:p>
        </p:txBody>
      </p:sp>
      <p:grpSp>
        <p:nvGrpSpPr>
          <p:cNvPr id="67" name="组合 13"/>
          <p:cNvGrpSpPr>
            <a:grpSpLocks/>
          </p:cNvGrpSpPr>
          <p:nvPr/>
        </p:nvGrpSpPr>
        <p:grpSpPr bwMode="auto">
          <a:xfrm>
            <a:off x="717550" y="2025650"/>
            <a:ext cx="279400" cy="346075"/>
            <a:chOff x="717712" y="2221162"/>
            <a:chExt cx="279072" cy="346273"/>
          </a:xfrm>
        </p:grpSpPr>
        <p:sp>
          <p:nvSpPr>
            <p:cNvPr id="68" name="椭圆 67"/>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69" name="组合 7"/>
            <p:cNvGrpSpPr>
              <a:grpSpLocks/>
            </p:cNvGrpSpPr>
            <p:nvPr/>
          </p:nvGrpSpPr>
          <p:grpSpPr bwMode="auto">
            <a:xfrm>
              <a:off x="777457" y="2221162"/>
              <a:ext cx="159581" cy="285672"/>
              <a:chOff x="742811" y="2159464"/>
              <a:chExt cx="243415" cy="435746"/>
            </a:xfrm>
          </p:grpSpPr>
          <p:grpSp>
            <p:nvGrpSpPr>
              <p:cNvPr id="70" name="组合 2"/>
              <p:cNvGrpSpPr/>
              <p:nvPr/>
            </p:nvGrpSpPr>
            <p:grpSpPr>
              <a:xfrm>
                <a:off x="742811" y="2159464"/>
                <a:ext cx="243415" cy="435746"/>
                <a:chOff x="4335859" y="2225076"/>
                <a:chExt cx="1958192" cy="3505431"/>
              </a:xfrm>
              <a:solidFill>
                <a:srgbClr val="96176F"/>
              </a:solidFill>
            </p:grpSpPr>
            <p:sp>
              <p:nvSpPr>
                <p:cNvPr id="72"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73"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71" name="任意多边形: 形状 99"/>
              <p:cNvSpPr/>
              <p:nvPr/>
            </p:nvSpPr>
            <p:spPr>
              <a:xfrm>
                <a:off x="779868" y="2457476"/>
                <a:ext cx="169304"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sp>
        <p:nvSpPr>
          <p:cNvPr id="74" name="矩形 47"/>
          <p:cNvSpPr>
            <a:spLocks noChangeArrowheads="1"/>
          </p:cNvSpPr>
          <p:nvPr>
            <p:custDataLst>
              <p:tags r:id="rId13"/>
            </p:custDataLst>
          </p:nvPr>
        </p:nvSpPr>
        <p:spPr bwMode="auto">
          <a:xfrm>
            <a:off x="444500" y="1665288"/>
            <a:ext cx="8064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1919</a:t>
            </a:r>
          </a:p>
        </p:txBody>
      </p:sp>
      <p:sp>
        <p:nvSpPr>
          <p:cNvPr id="75" name="矩形 47"/>
          <p:cNvSpPr>
            <a:spLocks noChangeArrowheads="1"/>
          </p:cNvSpPr>
          <p:nvPr>
            <p:custDataLst>
              <p:tags r:id="rId14"/>
            </p:custDataLst>
          </p:nvPr>
        </p:nvSpPr>
        <p:spPr bwMode="auto">
          <a:xfrm>
            <a:off x="1547813" y="1674813"/>
            <a:ext cx="7651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1921</a:t>
            </a:r>
          </a:p>
        </p:txBody>
      </p:sp>
      <p:grpSp>
        <p:nvGrpSpPr>
          <p:cNvPr id="76" name="组合 132"/>
          <p:cNvGrpSpPr>
            <a:grpSpLocks/>
          </p:cNvGrpSpPr>
          <p:nvPr/>
        </p:nvGrpSpPr>
        <p:grpSpPr bwMode="auto">
          <a:xfrm>
            <a:off x="1811338" y="2025650"/>
            <a:ext cx="279400" cy="346075"/>
            <a:chOff x="717712" y="2221162"/>
            <a:chExt cx="279072" cy="346273"/>
          </a:xfrm>
        </p:grpSpPr>
        <p:sp>
          <p:nvSpPr>
            <p:cNvPr id="77" name="椭圆 76"/>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78" name="组合 134"/>
            <p:cNvGrpSpPr>
              <a:grpSpLocks/>
            </p:cNvGrpSpPr>
            <p:nvPr/>
          </p:nvGrpSpPr>
          <p:grpSpPr bwMode="auto">
            <a:xfrm>
              <a:off x="777457" y="2221162"/>
              <a:ext cx="159581" cy="285672"/>
              <a:chOff x="742811" y="2159464"/>
              <a:chExt cx="243415" cy="435746"/>
            </a:xfrm>
          </p:grpSpPr>
          <p:grpSp>
            <p:nvGrpSpPr>
              <p:cNvPr id="79" name="组合 135"/>
              <p:cNvGrpSpPr/>
              <p:nvPr/>
            </p:nvGrpSpPr>
            <p:grpSpPr>
              <a:xfrm>
                <a:off x="742811" y="2159464"/>
                <a:ext cx="243415" cy="435746"/>
                <a:chOff x="4335859" y="2225076"/>
                <a:chExt cx="1958192" cy="3505431"/>
              </a:xfrm>
              <a:solidFill>
                <a:srgbClr val="96176F"/>
              </a:solidFill>
            </p:grpSpPr>
            <p:sp>
              <p:nvSpPr>
                <p:cNvPr id="81"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82"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80" name="任意多边形: 形状 136"/>
              <p:cNvSpPr/>
              <p:nvPr/>
            </p:nvSpPr>
            <p:spPr>
              <a:xfrm>
                <a:off x="779867" y="2457476"/>
                <a:ext cx="164467"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sp>
        <p:nvSpPr>
          <p:cNvPr id="83" name="矩形 47"/>
          <p:cNvSpPr>
            <a:spLocks noChangeArrowheads="1"/>
          </p:cNvSpPr>
          <p:nvPr>
            <p:custDataLst>
              <p:tags r:id="rId15"/>
            </p:custDataLst>
          </p:nvPr>
        </p:nvSpPr>
        <p:spPr bwMode="auto">
          <a:xfrm>
            <a:off x="2619375" y="1674813"/>
            <a:ext cx="7667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1923</a:t>
            </a:r>
          </a:p>
        </p:txBody>
      </p:sp>
      <p:grpSp>
        <p:nvGrpSpPr>
          <p:cNvPr id="84" name="组合 142"/>
          <p:cNvGrpSpPr>
            <a:grpSpLocks/>
          </p:cNvGrpSpPr>
          <p:nvPr/>
        </p:nvGrpSpPr>
        <p:grpSpPr bwMode="auto">
          <a:xfrm>
            <a:off x="2884488" y="2025650"/>
            <a:ext cx="279400" cy="346075"/>
            <a:chOff x="717712" y="2221162"/>
            <a:chExt cx="279072" cy="346273"/>
          </a:xfrm>
        </p:grpSpPr>
        <p:sp>
          <p:nvSpPr>
            <p:cNvPr id="85" name="椭圆 84"/>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86" name="组合 144"/>
            <p:cNvGrpSpPr>
              <a:grpSpLocks/>
            </p:cNvGrpSpPr>
            <p:nvPr/>
          </p:nvGrpSpPr>
          <p:grpSpPr bwMode="auto">
            <a:xfrm>
              <a:off x="777457" y="2221162"/>
              <a:ext cx="159581" cy="285672"/>
              <a:chOff x="742811" y="2159464"/>
              <a:chExt cx="243415" cy="435746"/>
            </a:xfrm>
          </p:grpSpPr>
          <p:grpSp>
            <p:nvGrpSpPr>
              <p:cNvPr id="87" name="组合 145"/>
              <p:cNvGrpSpPr/>
              <p:nvPr/>
            </p:nvGrpSpPr>
            <p:grpSpPr>
              <a:xfrm>
                <a:off x="742811" y="2159464"/>
                <a:ext cx="243415" cy="435746"/>
                <a:chOff x="4335859" y="2225076"/>
                <a:chExt cx="1958192" cy="3505431"/>
              </a:xfrm>
              <a:solidFill>
                <a:srgbClr val="96176F"/>
              </a:solidFill>
            </p:grpSpPr>
            <p:sp>
              <p:nvSpPr>
                <p:cNvPr id="89"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90"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88" name="任意多边形: 形状 146"/>
              <p:cNvSpPr/>
              <p:nvPr/>
            </p:nvSpPr>
            <p:spPr>
              <a:xfrm>
                <a:off x="779867" y="2457476"/>
                <a:ext cx="169304"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sp>
        <p:nvSpPr>
          <p:cNvPr id="91" name="矩形 47"/>
          <p:cNvSpPr>
            <a:spLocks noChangeArrowheads="1"/>
          </p:cNvSpPr>
          <p:nvPr>
            <p:custDataLst>
              <p:tags r:id="rId16"/>
            </p:custDataLst>
          </p:nvPr>
        </p:nvSpPr>
        <p:spPr bwMode="auto">
          <a:xfrm>
            <a:off x="3740150" y="1674813"/>
            <a:ext cx="7667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1937</a:t>
            </a:r>
          </a:p>
        </p:txBody>
      </p:sp>
      <p:grpSp>
        <p:nvGrpSpPr>
          <p:cNvPr id="92" name="组合 152"/>
          <p:cNvGrpSpPr>
            <a:grpSpLocks/>
          </p:cNvGrpSpPr>
          <p:nvPr/>
        </p:nvGrpSpPr>
        <p:grpSpPr bwMode="auto">
          <a:xfrm>
            <a:off x="4005263" y="2025650"/>
            <a:ext cx="277812" cy="346075"/>
            <a:chOff x="717712" y="2221162"/>
            <a:chExt cx="279072" cy="346273"/>
          </a:xfrm>
        </p:grpSpPr>
        <p:sp>
          <p:nvSpPr>
            <p:cNvPr id="93" name="椭圆 92"/>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94" name="组合 154"/>
            <p:cNvGrpSpPr>
              <a:grpSpLocks/>
            </p:cNvGrpSpPr>
            <p:nvPr/>
          </p:nvGrpSpPr>
          <p:grpSpPr bwMode="auto">
            <a:xfrm>
              <a:off x="777457" y="2221162"/>
              <a:ext cx="159581" cy="285672"/>
              <a:chOff x="742811" y="2159464"/>
              <a:chExt cx="243415" cy="435746"/>
            </a:xfrm>
          </p:grpSpPr>
          <p:grpSp>
            <p:nvGrpSpPr>
              <p:cNvPr id="95" name="组合 155"/>
              <p:cNvGrpSpPr/>
              <p:nvPr/>
            </p:nvGrpSpPr>
            <p:grpSpPr>
              <a:xfrm>
                <a:off x="742811" y="2159464"/>
                <a:ext cx="243415" cy="435746"/>
                <a:chOff x="4335859" y="2225076"/>
                <a:chExt cx="1958192" cy="3505431"/>
              </a:xfrm>
              <a:solidFill>
                <a:srgbClr val="96176F"/>
              </a:solidFill>
            </p:grpSpPr>
            <p:sp>
              <p:nvSpPr>
                <p:cNvPr id="97"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98"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96" name="任意多边形: 形状 156"/>
              <p:cNvSpPr/>
              <p:nvPr/>
            </p:nvSpPr>
            <p:spPr>
              <a:xfrm>
                <a:off x="778168" y="2457476"/>
                <a:ext cx="172704"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sp>
        <p:nvSpPr>
          <p:cNvPr id="99" name="矩形 47"/>
          <p:cNvSpPr>
            <a:spLocks noChangeArrowheads="1"/>
          </p:cNvSpPr>
          <p:nvPr>
            <p:custDataLst>
              <p:tags r:id="rId17"/>
            </p:custDataLst>
          </p:nvPr>
        </p:nvSpPr>
        <p:spPr bwMode="auto">
          <a:xfrm>
            <a:off x="6732588" y="1674813"/>
            <a:ext cx="7683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1952</a:t>
            </a:r>
          </a:p>
        </p:txBody>
      </p:sp>
      <p:grpSp>
        <p:nvGrpSpPr>
          <p:cNvPr id="100" name="组合 162"/>
          <p:cNvGrpSpPr>
            <a:grpSpLocks/>
          </p:cNvGrpSpPr>
          <p:nvPr/>
        </p:nvGrpSpPr>
        <p:grpSpPr bwMode="auto">
          <a:xfrm>
            <a:off x="6997700" y="2025650"/>
            <a:ext cx="279400" cy="346075"/>
            <a:chOff x="717712" y="2221162"/>
            <a:chExt cx="279072" cy="346273"/>
          </a:xfrm>
        </p:grpSpPr>
        <p:sp>
          <p:nvSpPr>
            <p:cNvPr id="101" name="椭圆 100"/>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102" name="组合 164"/>
            <p:cNvGrpSpPr>
              <a:grpSpLocks/>
            </p:cNvGrpSpPr>
            <p:nvPr/>
          </p:nvGrpSpPr>
          <p:grpSpPr bwMode="auto">
            <a:xfrm>
              <a:off x="777457" y="2221162"/>
              <a:ext cx="159581" cy="285672"/>
              <a:chOff x="742811" y="2159464"/>
              <a:chExt cx="243415" cy="435746"/>
            </a:xfrm>
          </p:grpSpPr>
          <p:grpSp>
            <p:nvGrpSpPr>
              <p:cNvPr id="103" name="组合 165"/>
              <p:cNvGrpSpPr/>
              <p:nvPr/>
            </p:nvGrpSpPr>
            <p:grpSpPr>
              <a:xfrm>
                <a:off x="742811" y="2159464"/>
                <a:ext cx="243415" cy="435746"/>
                <a:chOff x="4335859" y="2225076"/>
                <a:chExt cx="1958192" cy="3505431"/>
              </a:xfrm>
              <a:solidFill>
                <a:srgbClr val="96176F"/>
              </a:solidFill>
            </p:grpSpPr>
            <p:sp>
              <p:nvSpPr>
                <p:cNvPr id="105"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106"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104" name="任意多边形: 形状 166"/>
              <p:cNvSpPr/>
              <p:nvPr/>
            </p:nvSpPr>
            <p:spPr>
              <a:xfrm>
                <a:off x="779868" y="2457476"/>
                <a:ext cx="169304"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sp>
        <p:nvSpPr>
          <p:cNvPr id="107" name="矩形 47"/>
          <p:cNvSpPr>
            <a:spLocks noChangeArrowheads="1"/>
          </p:cNvSpPr>
          <p:nvPr>
            <p:custDataLst>
              <p:tags r:id="rId18"/>
            </p:custDataLst>
          </p:nvPr>
        </p:nvSpPr>
        <p:spPr bwMode="auto">
          <a:xfrm>
            <a:off x="9037638" y="1662113"/>
            <a:ext cx="7683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1957</a:t>
            </a:r>
          </a:p>
        </p:txBody>
      </p:sp>
      <p:grpSp>
        <p:nvGrpSpPr>
          <p:cNvPr id="108" name="组合 171"/>
          <p:cNvGrpSpPr>
            <a:grpSpLocks/>
          </p:cNvGrpSpPr>
          <p:nvPr/>
        </p:nvGrpSpPr>
        <p:grpSpPr bwMode="auto">
          <a:xfrm>
            <a:off x="9345613" y="2025650"/>
            <a:ext cx="279400" cy="346075"/>
            <a:chOff x="717712" y="2221162"/>
            <a:chExt cx="279072" cy="346273"/>
          </a:xfrm>
        </p:grpSpPr>
        <p:sp>
          <p:nvSpPr>
            <p:cNvPr id="109" name="椭圆 108"/>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110" name="组合 173"/>
            <p:cNvGrpSpPr>
              <a:grpSpLocks/>
            </p:cNvGrpSpPr>
            <p:nvPr/>
          </p:nvGrpSpPr>
          <p:grpSpPr bwMode="auto">
            <a:xfrm>
              <a:off x="777457" y="2221162"/>
              <a:ext cx="159581" cy="285672"/>
              <a:chOff x="742811" y="2159464"/>
              <a:chExt cx="243415" cy="435746"/>
            </a:xfrm>
          </p:grpSpPr>
          <p:grpSp>
            <p:nvGrpSpPr>
              <p:cNvPr id="111" name="组合 174"/>
              <p:cNvGrpSpPr/>
              <p:nvPr/>
            </p:nvGrpSpPr>
            <p:grpSpPr>
              <a:xfrm>
                <a:off x="742811" y="2159464"/>
                <a:ext cx="243415" cy="435746"/>
                <a:chOff x="4335859" y="2225076"/>
                <a:chExt cx="1958192" cy="3505431"/>
              </a:xfrm>
              <a:solidFill>
                <a:srgbClr val="96176F"/>
              </a:solidFill>
            </p:grpSpPr>
            <p:sp>
              <p:nvSpPr>
                <p:cNvPr id="113"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114"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112" name="任意多边形: 形状 175"/>
              <p:cNvSpPr/>
              <p:nvPr/>
            </p:nvSpPr>
            <p:spPr>
              <a:xfrm>
                <a:off x="779867" y="2457476"/>
                <a:ext cx="169304"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sp>
        <p:nvSpPr>
          <p:cNvPr id="115" name="矩形 47"/>
          <p:cNvSpPr/>
          <p:nvPr>
            <p:custDataLst>
              <p:tags r:id="rId19"/>
            </p:custDataLst>
          </p:nvPr>
        </p:nvSpPr>
        <p:spPr>
          <a:xfrm>
            <a:off x="10647363" y="2405063"/>
            <a:ext cx="1435100" cy="330200"/>
          </a:xfrm>
          <a:prstGeom prst="rect">
            <a:avLst/>
          </a:prstGeom>
        </p:spPr>
        <p:txBody>
          <a:bodyPr/>
          <a:lstStyle/>
          <a:p>
            <a:pPr eaLnBrk="1" fontAlgn="auto" hangingPunct="1">
              <a:spcBef>
                <a:spcPts val="0"/>
              </a:spcBef>
              <a:spcAft>
                <a:spcPts val="0"/>
              </a:spcAft>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Bahnschrift" panose="020B0502040204020203" pitchFamily="34" charset="0"/>
              </a:rPr>
              <a:t>博士学位点</a:t>
            </a:r>
          </a:p>
        </p:txBody>
      </p:sp>
      <p:sp>
        <p:nvSpPr>
          <p:cNvPr id="116" name="矩形 47"/>
          <p:cNvSpPr>
            <a:spLocks noChangeArrowheads="1"/>
          </p:cNvSpPr>
          <p:nvPr>
            <p:custDataLst>
              <p:tags r:id="rId20"/>
            </p:custDataLst>
          </p:nvPr>
        </p:nvSpPr>
        <p:spPr bwMode="auto">
          <a:xfrm>
            <a:off x="10793413" y="1674813"/>
            <a:ext cx="7683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1981</a:t>
            </a:r>
          </a:p>
        </p:txBody>
      </p:sp>
      <p:grpSp>
        <p:nvGrpSpPr>
          <p:cNvPr id="117" name="组合 180"/>
          <p:cNvGrpSpPr>
            <a:grpSpLocks/>
          </p:cNvGrpSpPr>
          <p:nvPr/>
        </p:nvGrpSpPr>
        <p:grpSpPr bwMode="auto">
          <a:xfrm>
            <a:off x="11058525" y="2025650"/>
            <a:ext cx="279400" cy="346075"/>
            <a:chOff x="717712" y="2221162"/>
            <a:chExt cx="279072" cy="346273"/>
          </a:xfrm>
        </p:grpSpPr>
        <p:sp>
          <p:nvSpPr>
            <p:cNvPr id="118" name="椭圆 117"/>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119" name="组合 182"/>
            <p:cNvGrpSpPr>
              <a:grpSpLocks/>
            </p:cNvGrpSpPr>
            <p:nvPr/>
          </p:nvGrpSpPr>
          <p:grpSpPr bwMode="auto">
            <a:xfrm>
              <a:off x="777457" y="2221162"/>
              <a:ext cx="159581" cy="285672"/>
              <a:chOff x="742811" y="2159464"/>
              <a:chExt cx="243415" cy="435746"/>
            </a:xfrm>
          </p:grpSpPr>
          <p:grpSp>
            <p:nvGrpSpPr>
              <p:cNvPr id="120" name="组合 183"/>
              <p:cNvGrpSpPr/>
              <p:nvPr/>
            </p:nvGrpSpPr>
            <p:grpSpPr>
              <a:xfrm>
                <a:off x="742811" y="2159464"/>
                <a:ext cx="243415" cy="435746"/>
                <a:chOff x="4335859" y="2225076"/>
                <a:chExt cx="1958192" cy="3505431"/>
              </a:xfrm>
              <a:solidFill>
                <a:srgbClr val="96176F"/>
              </a:solidFill>
            </p:grpSpPr>
            <p:sp>
              <p:nvSpPr>
                <p:cNvPr id="122"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123"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121" name="任意多边形: 形状 184"/>
              <p:cNvSpPr/>
              <p:nvPr/>
            </p:nvSpPr>
            <p:spPr>
              <a:xfrm>
                <a:off x="779868" y="2457476"/>
                <a:ext cx="169304"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grpSp>
        <p:nvGrpSpPr>
          <p:cNvPr id="124" name="组合 187"/>
          <p:cNvGrpSpPr>
            <a:grpSpLocks/>
          </p:cNvGrpSpPr>
          <p:nvPr/>
        </p:nvGrpSpPr>
        <p:grpSpPr bwMode="auto">
          <a:xfrm>
            <a:off x="10807700" y="4195763"/>
            <a:ext cx="279400" cy="346075"/>
            <a:chOff x="717712" y="2221162"/>
            <a:chExt cx="279072" cy="346273"/>
          </a:xfrm>
        </p:grpSpPr>
        <p:sp>
          <p:nvSpPr>
            <p:cNvPr id="125" name="椭圆 124"/>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126" name="组合 189"/>
            <p:cNvGrpSpPr>
              <a:grpSpLocks/>
            </p:cNvGrpSpPr>
            <p:nvPr/>
          </p:nvGrpSpPr>
          <p:grpSpPr bwMode="auto">
            <a:xfrm>
              <a:off x="777457" y="2221162"/>
              <a:ext cx="159581" cy="285672"/>
              <a:chOff x="742811" y="2159464"/>
              <a:chExt cx="243415" cy="435746"/>
            </a:xfrm>
          </p:grpSpPr>
          <p:grpSp>
            <p:nvGrpSpPr>
              <p:cNvPr id="127" name="组合 190"/>
              <p:cNvGrpSpPr/>
              <p:nvPr/>
            </p:nvGrpSpPr>
            <p:grpSpPr>
              <a:xfrm>
                <a:off x="742811" y="2159464"/>
                <a:ext cx="243415" cy="435746"/>
                <a:chOff x="4335859" y="2225076"/>
                <a:chExt cx="1958192" cy="3505431"/>
              </a:xfrm>
              <a:solidFill>
                <a:srgbClr val="96176F"/>
              </a:solidFill>
            </p:grpSpPr>
            <p:sp>
              <p:nvSpPr>
                <p:cNvPr id="129"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130"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128" name="任意多边形: 形状 191"/>
              <p:cNvSpPr/>
              <p:nvPr/>
            </p:nvSpPr>
            <p:spPr>
              <a:xfrm>
                <a:off x="779868" y="2457474"/>
                <a:ext cx="169304"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grpSp>
        <p:nvGrpSpPr>
          <p:cNvPr id="131" name="组合 201"/>
          <p:cNvGrpSpPr>
            <a:grpSpLocks/>
          </p:cNvGrpSpPr>
          <p:nvPr/>
        </p:nvGrpSpPr>
        <p:grpSpPr bwMode="auto">
          <a:xfrm>
            <a:off x="3289300" y="4167188"/>
            <a:ext cx="279400" cy="346075"/>
            <a:chOff x="717712" y="2221162"/>
            <a:chExt cx="279072" cy="346273"/>
          </a:xfrm>
        </p:grpSpPr>
        <p:sp>
          <p:nvSpPr>
            <p:cNvPr id="132" name="椭圆 131"/>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133" name="组合 203"/>
            <p:cNvGrpSpPr>
              <a:grpSpLocks/>
            </p:cNvGrpSpPr>
            <p:nvPr/>
          </p:nvGrpSpPr>
          <p:grpSpPr bwMode="auto">
            <a:xfrm>
              <a:off x="777457" y="2221162"/>
              <a:ext cx="159581" cy="285672"/>
              <a:chOff x="742811" y="2159464"/>
              <a:chExt cx="243415" cy="435746"/>
            </a:xfrm>
          </p:grpSpPr>
          <p:grpSp>
            <p:nvGrpSpPr>
              <p:cNvPr id="134" name="组合 204"/>
              <p:cNvGrpSpPr/>
              <p:nvPr/>
            </p:nvGrpSpPr>
            <p:grpSpPr>
              <a:xfrm>
                <a:off x="742811" y="2159464"/>
                <a:ext cx="243415" cy="435746"/>
                <a:chOff x="4335859" y="2225076"/>
                <a:chExt cx="1958192" cy="3505431"/>
              </a:xfrm>
              <a:solidFill>
                <a:srgbClr val="96176F"/>
              </a:solidFill>
            </p:grpSpPr>
            <p:sp>
              <p:nvSpPr>
                <p:cNvPr id="136"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137"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135" name="任意多边形: 形状 205"/>
              <p:cNvSpPr/>
              <p:nvPr/>
            </p:nvSpPr>
            <p:spPr>
              <a:xfrm>
                <a:off x="779868" y="2457474"/>
                <a:ext cx="169304"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grpSp>
        <p:nvGrpSpPr>
          <p:cNvPr id="138" name="组合 222"/>
          <p:cNvGrpSpPr>
            <a:grpSpLocks/>
          </p:cNvGrpSpPr>
          <p:nvPr/>
        </p:nvGrpSpPr>
        <p:grpSpPr bwMode="auto">
          <a:xfrm>
            <a:off x="3643313" y="5426075"/>
            <a:ext cx="279400" cy="346075"/>
            <a:chOff x="717712" y="2221162"/>
            <a:chExt cx="279072" cy="346273"/>
          </a:xfrm>
        </p:grpSpPr>
        <p:sp>
          <p:nvSpPr>
            <p:cNvPr id="139" name="椭圆 138"/>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140" name="组合 224"/>
            <p:cNvGrpSpPr>
              <a:grpSpLocks/>
            </p:cNvGrpSpPr>
            <p:nvPr/>
          </p:nvGrpSpPr>
          <p:grpSpPr bwMode="auto">
            <a:xfrm>
              <a:off x="777457" y="2221162"/>
              <a:ext cx="159581" cy="285672"/>
              <a:chOff x="742811" y="2159464"/>
              <a:chExt cx="243415" cy="435746"/>
            </a:xfrm>
          </p:grpSpPr>
          <p:grpSp>
            <p:nvGrpSpPr>
              <p:cNvPr id="141" name="组合 225"/>
              <p:cNvGrpSpPr/>
              <p:nvPr/>
            </p:nvGrpSpPr>
            <p:grpSpPr>
              <a:xfrm>
                <a:off x="742811" y="2159464"/>
                <a:ext cx="243415" cy="435746"/>
                <a:chOff x="4335859" y="2225076"/>
                <a:chExt cx="1958192" cy="3505431"/>
              </a:xfrm>
              <a:solidFill>
                <a:srgbClr val="96176F"/>
              </a:solidFill>
            </p:grpSpPr>
            <p:sp>
              <p:nvSpPr>
                <p:cNvPr id="143"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144"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142" name="任意多边形: 形状 226"/>
              <p:cNvSpPr/>
              <p:nvPr/>
            </p:nvSpPr>
            <p:spPr>
              <a:xfrm>
                <a:off x="779867" y="2457476"/>
                <a:ext cx="169304"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grpSp>
        <p:nvGrpSpPr>
          <p:cNvPr id="145" name="组合 229"/>
          <p:cNvGrpSpPr>
            <a:grpSpLocks/>
          </p:cNvGrpSpPr>
          <p:nvPr/>
        </p:nvGrpSpPr>
        <p:grpSpPr bwMode="auto">
          <a:xfrm>
            <a:off x="5027613" y="5426075"/>
            <a:ext cx="279400" cy="346075"/>
            <a:chOff x="717712" y="2221162"/>
            <a:chExt cx="279072" cy="346273"/>
          </a:xfrm>
        </p:grpSpPr>
        <p:sp>
          <p:nvSpPr>
            <p:cNvPr id="146" name="椭圆 145"/>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147" name="组合 231"/>
            <p:cNvGrpSpPr>
              <a:grpSpLocks/>
            </p:cNvGrpSpPr>
            <p:nvPr/>
          </p:nvGrpSpPr>
          <p:grpSpPr bwMode="auto">
            <a:xfrm>
              <a:off x="777457" y="2221162"/>
              <a:ext cx="159581" cy="285672"/>
              <a:chOff x="742811" y="2159464"/>
              <a:chExt cx="243415" cy="435746"/>
            </a:xfrm>
          </p:grpSpPr>
          <p:grpSp>
            <p:nvGrpSpPr>
              <p:cNvPr id="148" name="组合 232"/>
              <p:cNvGrpSpPr/>
              <p:nvPr/>
            </p:nvGrpSpPr>
            <p:grpSpPr>
              <a:xfrm>
                <a:off x="742811" y="2159464"/>
                <a:ext cx="243415" cy="435746"/>
                <a:chOff x="4335859" y="2225076"/>
                <a:chExt cx="1958192" cy="3505431"/>
              </a:xfrm>
              <a:solidFill>
                <a:srgbClr val="96176F"/>
              </a:solidFill>
            </p:grpSpPr>
            <p:sp>
              <p:nvSpPr>
                <p:cNvPr id="150"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151"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149" name="任意多边形: 形状 233"/>
              <p:cNvSpPr/>
              <p:nvPr/>
            </p:nvSpPr>
            <p:spPr>
              <a:xfrm>
                <a:off x="779867" y="2457476"/>
                <a:ext cx="169304"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grpSp>
        <p:nvGrpSpPr>
          <p:cNvPr id="152" name="组合 236"/>
          <p:cNvGrpSpPr>
            <a:grpSpLocks/>
          </p:cNvGrpSpPr>
          <p:nvPr/>
        </p:nvGrpSpPr>
        <p:grpSpPr bwMode="auto">
          <a:xfrm>
            <a:off x="6365875" y="5426075"/>
            <a:ext cx="279400" cy="346075"/>
            <a:chOff x="717712" y="2221162"/>
            <a:chExt cx="279072" cy="346273"/>
          </a:xfrm>
        </p:grpSpPr>
        <p:sp>
          <p:nvSpPr>
            <p:cNvPr id="153" name="椭圆 152"/>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154" name="组合 238"/>
            <p:cNvGrpSpPr>
              <a:grpSpLocks/>
            </p:cNvGrpSpPr>
            <p:nvPr/>
          </p:nvGrpSpPr>
          <p:grpSpPr bwMode="auto">
            <a:xfrm>
              <a:off x="777457" y="2221162"/>
              <a:ext cx="159581" cy="285672"/>
              <a:chOff x="742811" y="2159464"/>
              <a:chExt cx="243415" cy="435746"/>
            </a:xfrm>
          </p:grpSpPr>
          <p:grpSp>
            <p:nvGrpSpPr>
              <p:cNvPr id="155" name="组合 239"/>
              <p:cNvGrpSpPr/>
              <p:nvPr/>
            </p:nvGrpSpPr>
            <p:grpSpPr>
              <a:xfrm>
                <a:off x="742811" y="2159464"/>
                <a:ext cx="243415" cy="435746"/>
                <a:chOff x="4335859" y="2225076"/>
                <a:chExt cx="1958192" cy="3505431"/>
              </a:xfrm>
              <a:solidFill>
                <a:srgbClr val="96176F"/>
              </a:solidFill>
            </p:grpSpPr>
            <p:sp>
              <p:nvSpPr>
                <p:cNvPr id="157"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158"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156" name="任意多边形: 形状 240"/>
              <p:cNvSpPr/>
              <p:nvPr/>
            </p:nvSpPr>
            <p:spPr>
              <a:xfrm>
                <a:off x="779868" y="2457476"/>
                <a:ext cx="169304"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sp>
        <p:nvSpPr>
          <p:cNvPr id="159" name="矩形 47"/>
          <p:cNvSpPr>
            <a:spLocks noChangeArrowheads="1"/>
          </p:cNvSpPr>
          <p:nvPr>
            <p:custDataLst>
              <p:tags r:id="rId21"/>
            </p:custDataLst>
          </p:nvPr>
        </p:nvSpPr>
        <p:spPr bwMode="auto">
          <a:xfrm>
            <a:off x="8081963" y="5775325"/>
            <a:ext cx="19034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zh-CN" altLang="en-US" sz="1800" b="1">
                <a:solidFill>
                  <a:srgbClr val="FF0000"/>
                </a:solidFill>
                <a:latin typeface="微软雅黑" panose="020B0503020204020204" pitchFamily="34" charset="-122"/>
                <a:sym typeface="Bahnschrift" panose="020B0502040204020203" pitchFamily="34" charset="0"/>
              </a:rPr>
              <a:t>创建</a:t>
            </a:r>
            <a:endParaRPr lang="en-US" altLang="zh-CN" sz="1800" b="1">
              <a:solidFill>
                <a:srgbClr val="FF0000"/>
              </a:solidFill>
              <a:latin typeface="微软雅黑" panose="020B0503020204020204" pitchFamily="34" charset="-122"/>
              <a:sym typeface="Bahnschrift" panose="020B0502040204020203" pitchFamily="34" charset="0"/>
            </a:endParaRPr>
          </a:p>
          <a:p>
            <a:pPr algn="ctr" eaLnBrk="1" hangingPunct="1">
              <a:lnSpc>
                <a:spcPct val="100000"/>
              </a:lnSpc>
              <a:spcBef>
                <a:spcPct val="0"/>
              </a:spcBef>
              <a:buFontTx/>
              <a:buNone/>
            </a:pPr>
            <a:r>
              <a:rPr lang="en-US" altLang="zh-CN" sz="1800" b="1">
                <a:solidFill>
                  <a:srgbClr val="FF0000"/>
                </a:solidFill>
                <a:latin typeface="微软雅黑" panose="020B0503020204020204" pitchFamily="34" charset="-122"/>
                <a:sym typeface="Bahnschrift" panose="020B0502040204020203" pitchFamily="34" charset="0"/>
              </a:rPr>
              <a:t>100</a:t>
            </a:r>
            <a:r>
              <a:rPr lang="zh-CN" altLang="en-US" sz="1800" b="1">
                <a:solidFill>
                  <a:srgbClr val="FF0000"/>
                </a:solidFill>
                <a:latin typeface="微软雅黑" panose="020B0503020204020204" pitchFamily="34" charset="-122"/>
                <a:sym typeface="Bahnschrift" panose="020B0502040204020203" pitchFamily="34" charset="0"/>
              </a:rPr>
              <a:t>周年</a:t>
            </a:r>
          </a:p>
        </p:txBody>
      </p:sp>
      <p:grpSp>
        <p:nvGrpSpPr>
          <p:cNvPr id="160" name="组合 244"/>
          <p:cNvGrpSpPr>
            <a:grpSpLocks/>
          </p:cNvGrpSpPr>
          <p:nvPr/>
        </p:nvGrpSpPr>
        <p:grpSpPr bwMode="auto">
          <a:xfrm>
            <a:off x="8861425" y="5426075"/>
            <a:ext cx="279400" cy="346075"/>
            <a:chOff x="717712" y="2221162"/>
            <a:chExt cx="279072" cy="346273"/>
          </a:xfrm>
        </p:grpSpPr>
        <p:sp>
          <p:nvSpPr>
            <p:cNvPr id="161" name="椭圆 160"/>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162" name="组合 246"/>
            <p:cNvGrpSpPr>
              <a:grpSpLocks/>
            </p:cNvGrpSpPr>
            <p:nvPr/>
          </p:nvGrpSpPr>
          <p:grpSpPr bwMode="auto">
            <a:xfrm>
              <a:off x="777457" y="2221162"/>
              <a:ext cx="159581" cy="285672"/>
              <a:chOff x="742811" y="2159464"/>
              <a:chExt cx="243415" cy="435746"/>
            </a:xfrm>
          </p:grpSpPr>
          <p:grpSp>
            <p:nvGrpSpPr>
              <p:cNvPr id="163" name="组合 247"/>
              <p:cNvGrpSpPr/>
              <p:nvPr/>
            </p:nvGrpSpPr>
            <p:grpSpPr>
              <a:xfrm>
                <a:off x="742811" y="2159464"/>
                <a:ext cx="243415" cy="435746"/>
                <a:chOff x="4335859" y="2225076"/>
                <a:chExt cx="1958192" cy="3505431"/>
              </a:xfrm>
              <a:solidFill>
                <a:srgbClr val="96176F"/>
              </a:solidFill>
            </p:grpSpPr>
            <p:sp>
              <p:nvSpPr>
                <p:cNvPr id="165"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166"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164" name="任意多边形: 形状 248"/>
              <p:cNvSpPr/>
              <p:nvPr/>
            </p:nvSpPr>
            <p:spPr>
              <a:xfrm>
                <a:off x="779868" y="2457476"/>
                <a:ext cx="169304"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sp>
        <p:nvSpPr>
          <p:cNvPr id="167" name="矩形 47"/>
          <p:cNvSpPr>
            <a:spLocks noChangeArrowheads="1"/>
          </p:cNvSpPr>
          <p:nvPr>
            <p:custDataLst>
              <p:tags r:id="rId22"/>
            </p:custDataLst>
          </p:nvPr>
        </p:nvSpPr>
        <p:spPr bwMode="auto">
          <a:xfrm>
            <a:off x="10536238" y="3833813"/>
            <a:ext cx="7683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1983</a:t>
            </a:r>
          </a:p>
        </p:txBody>
      </p:sp>
      <p:sp>
        <p:nvSpPr>
          <p:cNvPr id="168" name="矩形 47"/>
          <p:cNvSpPr>
            <a:spLocks noChangeArrowheads="1"/>
          </p:cNvSpPr>
          <p:nvPr>
            <p:custDataLst>
              <p:tags r:id="rId23"/>
            </p:custDataLst>
          </p:nvPr>
        </p:nvSpPr>
        <p:spPr bwMode="auto">
          <a:xfrm>
            <a:off x="7386638" y="4564063"/>
            <a:ext cx="212566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zh-CN" altLang="en-US" sz="1600" b="1">
                <a:solidFill>
                  <a:srgbClr val="96176F"/>
                </a:solidFill>
                <a:latin typeface="微软雅黑" panose="020B0503020204020204" pitchFamily="34" charset="-122"/>
                <a:sym typeface="Bahnschrift" panose="020B0502040204020203" pitchFamily="34" charset="0"/>
              </a:rPr>
              <a:t>分子生物所（生科院）</a:t>
            </a:r>
          </a:p>
        </p:txBody>
      </p:sp>
      <p:grpSp>
        <p:nvGrpSpPr>
          <p:cNvPr id="169" name="组合 194"/>
          <p:cNvGrpSpPr>
            <a:grpSpLocks/>
          </p:cNvGrpSpPr>
          <p:nvPr/>
        </p:nvGrpSpPr>
        <p:grpSpPr bwMode="auto">
          <a:xfrm>
            <a:off x="8326438" y="4210050"/>
            <a:ext cx="279400" cy="347663"/>
            <a:chOff x="717712" y="2221162"/>
            <a:chExt cx="279072" cy="346273"/>
          </a:xfrm>
        </p:grpSpPr>
        <p:sp>
          <p:nvSpPr>
            <p:cNvPr id="170" name="椭圆 169"/>
            <p:cNvSpPr/>
            <p:nvPr/>
          </p:nvSpPr>
          <p:spPr>
            <a:xfrm>
              <a:off x="717712" y="2289152"/>
              <a:ext cx="279072" cy="278283"/>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171" name="组合 196"/>
            <p:cNvGrpSpPr>
              <a:grpSpLocks/>
            </p:cNvGrpSpPr>
            <p:nvPr/>
          </p:nvGrpSpPr>
          <p:grpSpPr bwMode="auto">
            <a:xfrm>
              <a:off x="777457" y="2221162"/>
              <a:ext cx="159581" cy="285672"/>
              <a:chOff x="742811" y="2159464"/>
              <a:chExt cx="243415" cy="435746"/>
            </a:xfrm>
          </p:grpSpPr>
          <p:grpSp>
            <p:nvGrpSpPr>
              <p:cNvPr id="172" name="组合 197"/>
              <p:cNvGrpSpPr/>
              <p:nvPr/>
            </p:nvGrpSpPr>
            <p:grpSpPr>
              <a:xfrm>
                <a:off x="742811" y="2159464"/>
                <a:ext cx="243415" cy="435746"/>
                <a:chOff x="4335859" y="2225076"/>
                <a:chExt cx="1958192" cy="3505431"/>
              </a:xfrm>
              <a:solidFill>
                <a:srgbClr val="96176F"/>
              </a:solidFill>
            </p:grpSpPr>
            <p:sp>
              <p:nvSpPr>
                <p:cNvPr id="174"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175"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173" name="任意多边形: 形状 198"/>
              <p:cNvSpPr/>
              <p:nvPr/>
            </p:nvSpPr>
            <p:spPr>
              <a:xfrm>
                <a:off x="779867" y="2456115"/>
                <a:ext cx="169304" cy="113353"/>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sp>
        <p:nvSpPr>
          <p:cNvPr id="176" name="矩形 47"/>
          <p:cNvSpPr>
            <a:spLocks noChangeArrowheads="1"/>
          </p:cNvSpPr>
          <p:nvPr>
            <p:custDataLst>
              <p:tags r:id="rId24"/>
            </p:custDataLst>
          </p:nvPr>
        </p:nvSpPr>
        <p:spPr bwMode="auto">
          <a:xfrm>
            <a:off x="8042275" y="3832225"/>
            <a:ext cx="8143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1984</a:t>
            </a:r>
          </a:p>
        </p:txBody>
      </p:sp>
      <p:sp>
        <p:nvSpPr>
          <p:cNvPr id="177" name="矩形 47"/>
          <p:cNvSpPr>
            <a:spLocks noChangeArrowheads="1"/>
          </p:cNvSpPr>
          <p:nvPr>
            <p:custDataLst>
              <p:tags r:id="rId25"/>
            </p:custDataLst>
          </p:nvPr>
        </p:nvSpPr>
        <p:spPr bwMode="auto">
          <a:xfrm>
            <a:off x="3030538" y="3832225"/>
            <a:ext cx="76676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1985</a:t>
            </a:r>
          </a:p>
        </p:txBody>
      </p:sp>
      <p:sp>
        <p:nvSpPr>
          <p:cNvPr id="178" name="矩形 47"/>
          <p:cNvSpPr/>
          <p:nvPr>
            <p:custDataLst>
              <p:tags r:id="rId26"/>
            </p:custDataLst>
          </p:nvPr>
        </p:nvSpPr>
        <p:spPr>
          <a:xfrm>
            <a:off x="884238" y="4579938"/>
            <a:ext cx="1082675" cy="330200"/>
          </a:xfrm>
          <a:prstGeom prst="rect">
            <a:avLst/>
          </a:prstGeom>
        </p:spPr>
        <p:txBody>
          <a:bodyPr/>
          <a:lstStyle/>
          <a:p>
            <a:pPr eaLnBrk="1" fontAlgn="auto" hangingPunct="1">
              <a:spcBef>
                <a:spcPts val="0"/>
              </a:spcBef>
              <a:spcAft>
                <a:spcPts val="0"/>
              </a:spcAft>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Bahnschrift" panose="020B0502040204020203" pitchFamily="34" charset="0"/>
              </a:rPr>
              <a:t>化学学院</a:t>
            </a:r>
          </a:p>
        </p:txBody>
      </p:sp>
      <p:grpSp>
        <p:nvGrpSpPr>
          <p:cNvPr id="179" name="组合 208"/>
          <p:cNvGrpSpPr>
            <a:grpSpLocks/>
          </p:cNvGrpSpPr>
          <p:nvPr/>
        </p:nvGrpSpPr>
        <p:grpSpPr bwMode="auto">
          <a:xfrm>
            <a:off x="1241425" y="4210050"/>
            <a:ext cx="279400" cy="347663"/>
            <a:chOff x="717712" y="2221162"/>
            <a:chExt cx="279072" cy="346273"/>
          </a:xfrm>
        </p:grpSpPr>
        <p:sp>
          <p:nvSpPr>
            <p:cNvPr id="180" name="椭圆 179"/>
            <p:cNvSpPr/>
            <p:nvPr/>
          </p:nvSpPr>
          <p:spPr>
            <a:xfrm>
              <a:off x="717712" y="2289152"/>
              <a:ext cx="279072" cy="278283"/>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181" name="组合 210"/>
            <p:cNvGrpSpPr>
              <a:grpSpLocks/>
            </p:cNvGrpSpPr>
            <p:nvPr/>
          </p:nvGrpSpPr>
          <p:grpSpPr bwMode="auto">
            <a:xfrm>
              <a:off x="777457" y="2221162"/>
              <a:ext cx="159581" cy="285672"/>
              <a:chOff x="742811" y="2159464"/>
              <a:chExt cx="243415" cy="435746"/>
            </a:xfrm>
          </p:grpSpPr>
          <p:grpSp>
            <p:nvGrpSpPr>
              <p:cNvPr id="182" name="组合 211"/>
              <p:cNvGrpSpPr/>
              <p:nvPr/>
            </p:nvGrpSpPr>
            <p:grpSpPr>
              <a:xfrm>
                <a:off x="742811" y="2159464"/>
                <a:ext cx="243415" cy="435746"/>
                <a:chOff x="4335859" y="2225076"/>
                <a:chExt cx="1958192" cy="3505431"/>
              </a:xfrm>
              <a:solidFill>
                <a:srgbClr val="96176F"/>
              </a:solidFill>
            </p:grpSpPr>
            <p:sp>
              <p:nvSpPr>
                <p:cNvPr id="184"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185"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183" name="任意多边形: 形状 212"/>
              <p:cNvSpPr/>
              <p:nvPr/>
            </p:nvSpPr>
            <p:spPr>
              <a:xfrm>
                <a:off x="779868" y="2456115"/>
                <a:ext cx="169304" cy="113353"/>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sp>
        <p:nvSpPr>
          <p:cNvPr id="186" name="矩形 47"/>
          <p:cNvSpPr>
            <a:spLocks noChangeArrowheads="1"/>
          </p:cNvSpPr>
          <p:nvPr>
            <p:custDataLst>
              <p:tags r:id="rId27"/>
            </p:custDataLst>
          </p:nvPr>
        </p:nvSpPr>
        <p:spPr bwMode="auto">
          <a:xfrm>
            <a:off x="969963" y="3825875"/>
            <a:ext cx="7683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1995</a:t>
            </a:r>
          </a:p>
        </p:txBody>
      </p:sp>
      <p:sp>
        <p:nvSpPr>
          <p:cNvPr id="187" name="矩形 47"/>
          <p:cNvSpPr>
            <a:spLocks noChangeArrowheads="1"/>
          </p:cNvSpPr>
          <p:nvPr>
            <p:custDataLst>
              <p:tags r:id="rId28"/>
            </p:custDataLst>
          </p:nvPr>
        </p:nvSpPr>
        <p:spPr bwMode="auto">
          <a:xfrm>
            <a:off x="1219200" y="5794375"/>
            <a:ext cx="108267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zh-CN" altLang="en-US" sz="1600" b="1">
                <a:solidFill>
                  <a:srgbClr val="96176F"/>
                </a:solidFill>
                <a:latin typeface="微软雅黑" panose="020B0503020204020204" pitchFamily="34" charset="-122"/>
                <a:sym typeface="Bahnschrift" panose="020B0502040204020203" pitchFamily="34" charset="0"/>
              </a:rPr>
              <a:t>  药化系</a:t>
            </a:r>
          </a:p>
          <a:p>
            <a:pPr algn="ctr" eaLnBrk="1" hangingPunct="1">
              <a:lnSpc>
                <a:spcPct val="100000"/>
              </a:lnSpc>
              <a:spcBef>
                <a:spcPct val="0"/>
              </a:spcBef>
              <a:buFontTx/>
              <a:buNone/>
            </a:pPr>
            <a:r>
              <a:rPr lang="zh-CN" altLang="en-US" sz="1600" b="1">
                <a:solidFill>
                  <a:srgbClr val="96176F"/>
                </a:solidFill>
                <a:latin typeface="微软雅黑" panose="020B0503020204020204" pitchFamily="34" charset="-122"/>
                <a:sym typeface="Bahnschrift" panose="020B0502040204020203" pitchFamily="34" charset="0"/>
              </a:rPr>
              <a:t>（药学院）</a:t>
            </a:r>
          </a:p>
        </p:txBody>
      </p:sp>
      <p:grpSp>
        <p:nvGrpSpPr>
          <p:cNvPr id="188" name="组合 215"/>
          <p:cNvGrpSpPr>
            <a:grpSpLocks/>
          </p:cNvGrpSpPr>
          <p:nvPr/>
        </p:nvGrpSpPr>
        <p:grpSpPr bwMode="auto">
          <a:xfrm>
            <a:off x="1604963" y="5426075"/>
            <a:ext cx="279400" cy="346075"/>
            <a:chOff x="717712" y="2221162"/>
            <a:chExt cx="279072" cy="346273"/>
          </a:xfrm>
        </p:grpSpPr>
        <p:sp>
          <p:nvSpPr>
            <p:cNvPr id="189" name="椭圆 188"/>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190" name="组合 217"/>
            <p:cNvGrpSpPr>
              <a:grpSpLocks/>
            </p:cNvGrpSpPr>
            <p:nvPr/>
          </p:nvGrpSpPr>
          <p:grpSpPr bwMode="auto">
            <a:xfrm>
              <a:off x="777457" y="2221162"/>
              <a:ext cx="159581" cy="285672"/>
              <a:chOff x="742811" y="2159464"/>
              <a:chExt cx="243415" cy="435746"/>
            </a:xfrm>
          </p:grpSpPr>
          <p:grpSp>
            <p:nvGrpSpPr>
              <p:cNvPr id="191" name="组合 218"/>
              <p:cNvGrpSpPr/>
              <p:nvPr/>
            </p:nvGrpSpPr>
            <p:grpSpPr>
              <a:xfrm>
                <a:off x="742811" y="2159464"/>
                <a:ext cx="243415" cy="435746"/>
                <a:chOff x="4335859" y="2225076"/>
                <a:chExt cx="1958192" cy="3505431"/>
              </a:xfrm>
              <a:solidFill>
                <a:srgbClr val="96176F"/>
              </a:solidFill>
            </p:grpSpPr>
            <p:sp>
              <p:nvSpPr>
                <p:cNvPr id="193"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194"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192" name="任意多边形: 形状 219"/>
              <p:cNvSpPr/>
              <p:nvPr/>
            </p:nvSpPr>
            <p:spPr>
              <a:xfrm>
                <a:off x="779867" y="2457476"/>
                <a:ext cx="169304"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sp>
        <p:nvSpPr>
          <p:cNvPr id="195" name="矩形 47"/>
          <p:cNvSpPr>
            <a:spLocks noChangeArrowheads="1"/>
          </p:cNvSpPr>
          <p:nvPr>
            <p:custDataLst>
              <p:tags r:id="rId29"/>
            </p:custDataLst>
          </p:nvPr>
        </p:nvSpPr>
        <p:spPr bwMode="auto">
          <a:xfrm>
            <a:off x="1281113" y="5076825"/>
            <a:ext cx="946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2008</a:t>
            </a:r>
          </a:p>
        </p:txBody>
      </p:sp>
      <p:sp>
        <p:nvSpPr>
          <p:cNvPr id="196" name="矩形 47"/>
          <p:cNvSpPr>
            <a:spLocks noChangeArrowheads="1"/>
          </p:cNvSpPr>
          <p:nvPr>
            <p:custDataLst>
              <p:tags r:id="rId30"/>
            </p:custDataLst>
          </p:nvPr>
        </p:nvSpPr>
        <p:spPr bwMode="auto">
          <a:xfrm>
            <a:off x="3397250" y="5076825"/>
            <a:ext cx="7651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2013</a:t>
            </a:r>
          </a:p>
        </p:txBody>
      </p:sp>
      <p:sp>
        <p:nvSpPr>
          <p:cNvPr id="197" name="矩形 47"/>
          <p:cNvSpPr>
            <a:spLocks noChangeArrowheads="1"/>
          </p:cNvSpPr>
          <p:nvPr>
            <p:custDataLst>
              <p:tags r:id="rId31"/>
            </p:custDataLst>
          </p:nvPr>
        </p:nvSpPr>
        <p:spPr bwMode="auto">
          <a:xfrm>
            <a:off x="4791075" y="5076825"/>
            <a:ext cx="7667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2015</a:t>
            </a:r>
          </a:p>
        </p:txBody>
      </p:sp>
      <p:sp>
        <p:nvSpPr>
          <p:cNvPr id="198" name="矩形 47"/>
          <p:cNvSpPr>
            <a:spLocks noChangeArrowheads="1"/>
          </p:cNvSpPr>
          <p:nvPr>
            <p:custDataLst>
              <p:tags r:id="rId32"/>
            </p:custDataLst>
          </p:nvPr>
        </p:nvSpPr>
        <p:spPr bwMode="auto">
          <a:xfrm>
            <a:off x="6105525" y="5076825"/>
            <a:ext cx="7683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2017</a:t>
            </a:r>
          </a:p>
        </p:txBody>
      </p:sp>
      <p:sp>
        <p:nvSpPr>
          <p:cNvPr id="199" name="矩形 47"/>
          <p:cNvSpPr>
            <a:spLocks noChangeArrowheads="1"/>
          </p:cNvSpPr>
          <p:nvPr>
            <p:custDataLst>
              <p:tags r:id="rId33"/>
            </p:custDataLst>
          </p:nvPr>
        </p:nvSpPr>
        <p:spPr bwMode="auto">
          <a:xfrm>
            <a:off x="8610600" y="5076825"/>
            <a:ext cx="7683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2021</a:t>
            </a:r>
          </a:p>
        </p:txBody>
      </p:sp>
      <p:grpSp>
        <p:nvGrpSpPr>
          <p:cNvPr id="200" name="组合 268"/>
          <p:cNvGrpSpPr>
            <a:grpSpLocks/>
          </p:cNvGrpSpPr>
          <p:nvPr/>
        </p:nvGrpSpPr>
        <p:grpSpPr bwMode="auto">
          <a:xfrm>
            <a:off x="8107363" y="2092325"/>
            <a:ext cx="279400" cy="279400"/>
            <a:chOff x="5163656" y="2102083"/>
            <a:chExt cx="279072" cy="279072"/>
          </a:xfrm>
        </p:grpSpPr>
        <p:sp>
          <p:nvSpPr>
            <p:cNvPr id="201" name="椭圆 200"/>
            <p:cNvSpPr/>
            <p:nvPr/>
          </p:nvSpPr>
          <p:spPr>
            <a:xfrm>
              <a:off x="5163656" y="2102083"/>
              <a:ext cx="279072" cy="279072"/>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sp>
          <p:nvSpPr>
            <p:cNvPr id="202" name="箭头: 右 270"/>
            <p:cNvSpPr/>
            <p:nvPr/>
          </p:nvSpPr>
          <p:spPr>
            <a:xfrm>
              <a:off x="5230253" y="2162337"/>
              <a:ext cx="163320" cy="168077"/>
            </a:xfrm>
            <a:prstGeom prst="rightArrow">
              <a:avLst/>
            </a:prstGeom>
            <a:solidFill>
              <a:srgbClr val="86006A"/>
            </a:solidFill>
            <a:ln>
              <a:solidFill>
                <a:srgbClr val="8600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nvGrpSpPr>
          <p:cNvPr id="203" name="组合 271"/>
          <p:cNvGrpSpPr>
            <a:grpSpLocks/>
          </p:cNvGrpSpPr>
          <p:nvPr/>
        </p:nvGrpSpPr>
        <p:grpSpPr bwMode="auto">
          <a:xfrm rot="10800000">
            <a:off x="5637213" y="4259263"/>
            <a:ext cx="279400" cy="277812"/>
            <a:chOff x="5163656" y="2102083"/>
            <a:chExt cx="279072" cy="279072"/>
          </a:xfrm>
        </p:grpSpPr>
        <p:sp>
          <p:nvSpPr>
            <p:cNvPr id="204" name="椭圆 203"/>
            <p:cNvSpPr/>
            <p:nvPr/>
          </p:nvSpPr>
          <p:spPr>
            <a:xfrm>
              <a:off x="5163656" y="2102083"/>
              <a:ext cx="279072" cy="279072"/>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sp>
          <p:nvSpPr>
            <p:cNvPr id="205" name="箭头: 右 273"/>
            <p:cNvSpPr/>
            <p:nvPr/>
          </p:nvSpPr>
          <p:spPr>
            <a:xfrm>
              <a:off x="5249280" y="2151518"/>
              <a:ext cx="163321" cy="169038"/>
            </a:xfrm>
            <a:prstGeom prst="rightArrow">
              <a:avLst/>
            </a:prstGeom>
            <a:solidFill>
              <a:srgbClr val="86006A"/>
            </a:solidFill>
            <a:ln>
              <a:solidFill>
                <a:srgbClr val="8600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nvGrpSpPr>
          <p:cNvPr id="206" name="组合 274"/>
          <p:cNvGrpSpPr>
            <a:grpSpLocks/>
          </p:cNvGrpSpPr>
          <p:nvPr/>
        </p:nvGrpSpPr>
        <p:grpSpPr bwMode="auto">
          <a:xfrm rot="5400000">
            <a:off x="11666538" y="3203575"/>
            <a:ext cx="279400" cy="279400"/>
            <a:chOff x="5163656" y="2102083"/>
            <a:chExt cx="279072" cy="279072"/>
          </a:xfrm>
        </p:grpSpPr>
        <p:sp>
          <p:nvSpPr>
            <p:cNvPr id="207" name="椭圆 206"/>
            <p:cNvSpPr/>
            <p:nvPr/>
          </p:nvSpPr>
          <p:spPr>
            <a:xfrm>
              <a:off x="5163656" y="2102083"/>
              <a:ext cx="279072" cy="279072"/>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sp>
          <p:nvSpPr>
            <p:cNvPr id="208" name="箭头: 右 276"/>
            <p:cNvSpPr/>
            <p:nvPr/>
          </p:nvSpPr>
          <p:spPr>
            <a:xfrm>
              <a:off x="5230253" y="2162337"/>
              <a:ext cx="163321" cy="168077"/>
            </a:xfrm>
            <a:prstGeom prst="rightArrow">
              <a:avLst/>
            </a:prstGeom>
            <a:solidFill>
              <a:srgbClr val="86006A"/>
            </a:solidFill>
            <a:ln>
              <a:solidFill>
                <a:srgbClr val="8600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nvGrpSpPr>
          <p:cNvPr id="209" name="组合 277"/>
          <p:cNvGrpSpPr>
            <a:grpSpLocks/>
          </p:cNvGrpSpPr>
          <p:nvPr/>
        </p:nvGrpSpPr>
        <p:grpSpPr bwMode="auto">
          <a:xfrm rot="5400000">
            <a:off x="602457" y="4891881"/>
            <a:ext cx="279400" cy="277813"/>
            <a:chOff x="5163656" y="2102083"/>
            <a:chExt cx="279072" cy="279072"/>
          </a:xfrm>
        </p:grpSpPr>
        <p:sp>
          <p:nvSpPr>
            <p:cNvPr id="210" name="椭圆 209"/>
            <p:cNvSpPr/>
            <p:nvPr/>
          </p:nvSpPr>
          <p:spPr>
            <a:xfrm>
              <a:off x="5163656" y="2102083"/>
              <a:ext cx="279072" cy="279072"/>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sp>
          <p:nvSpPr>
            <p:cNvPr id="211" name="箭头: 右 279"/>
            <p:cNvSpPr/>
            <p:nvPr/>
          </p:nvSpPr>
          <p:spPr>
            <a:xfrm>
              <a:off x="5230253" y="2151519"/>
              <a:ext cx="163320" cy="169038"/>
            </a:xfrm>
            <a:prstGeom prst="rightArrow">
              <a:avLst/>
            </a:prstGeom>
            <a:solidFill>
              <a:srgbClr val="86006A"/>
            </a:solidFill>
            <a:ln>
              <a:solidFill>
                <a:srgbClr val="8600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nvGrpSpPr>
          <p:cNvPr id="212" name="组合 280"/>
          <p:cNvGrpSpPr>
            <a:grpSpLocks/>
          </p:cNvGrpSpPr>
          <p:nvPr/>
        </p:nvGrpSpPr>
        <p:grpSpPr bwMode="auto">
          <a:xfrm>
            <a:off x="2606675" y="5505450"/>
            <a:ext cx="279400" cy="277813"/>
            <a:chOff x="5163656" y="2102083"/>
            <a:chExt cx="279072" cy="279072"/>
          </a:xfrm>
        </p:grpSpPr>
        <p:sp>
          <p:nvSpPr>
            <p:cNvPr id="213" name="椭圆 212"/>
            <p:cNvSpPr/>
            <p:nvPr/>
          </p:nvSpPr>
          <p:spPr>
            <a:xfrm>
              <a:off x="5163656" y="2102083"/>
              <a:ext cx="279072" cy="279072"/>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sp>
          <p:nvSpPr>
            <p:cNvPr id="214" name="箭头: 右 282"/>
            <p:cNvSpPr/>
            <p:nvPr/>
          </p:nvSpPr>
          <p:spPr>
            <a:xfrm>
              <a:off x="5230253" y="2161087"/>
              <a:ext cx="163321" cy="169038"/>
            </a:xfrm>
            <a:prstGeom prst="rightArrow">
              <a:avLst/>
            </a:prstGeom>
            <a:solidFill>
              <a:srgbClr val="86006A"/>
            </a:solidFill>
            <a:ln>
              <a:solidFill>
                <a:srgbClr val="8600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pic>
        <p:nvPicPr>
          <p:cNvPr id="215" name="图片 42" descr="303b32303039333135303bbcfdcdb7"/>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11350625" y="5484813"/>
            <a:ext cx="315913"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6" name="组合 280"/>
          <p:cNvGrpSpPr>
            <a:grpSpLocks/>
          </p:cNvGrpSpPr>
          <p:nvPr/>
        </p:nvGrpSpPr>
        <p:grpSpPr bwMode="auto">
          <a:xfrm>
            <a:off x="5419725" y="2092325"/>
            <a:ext cx="279400" cy="277813"/>
            <a:chOff x="5163656" y="2102083"/>
            <a:chExt cx="279072" cy="279072"/>
          </a:xfrm>
        </p:grpSpPr>
        <p:sp>
          <p:nvSpPr>
            <p:cNvPr id="217" name="椭圆 216"/>
            <p:cNvSpPr/>
            <p:nvPr/>
          </p:nvSpPr>
          <p:spPr>
            <a:xfrm>
              <a:off x="5163656" y="2102083"/>
              <a:ext cx="279072" cy="279072"/>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sp>
          <p:nvSpPr>
            <p:cNvPr id="218" name="箭头: 右 258"/>
            <p:cNvSpPr/>
            <p:nvPr/>
          </p:nvSpPr>
          <p:spPr>
            <a:xfrm>
              <a:off x="5230253" y="2161087"/>
              <a:ext cx="163321" cy="169038"/>
            </a:xfrm>
            <a:prstGeom prst="rightArrow">
              <a:avLst/>
            </a:prstGeom>
            <a:solidFill>
              <a:srgbClr val="86006A"/>
            </a:solidFill>
            <a:ln>
              <a:solidFill>
                <a:srgbClr val="8600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sp>
        <p:nvSpPr>
          <p:cNvPr id="219" name="矩形: 圆角 262"/>
          <p:cNvSpPr/>
          <p:nvPr/>
        </p:nvSpPr>
        <p:spPr>
          <a:xfrm>
            <a:off x="7321550" y="5116513"/>
            <a:ext cx="633413" cy="277812"/>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220" name="矩形 47"/>
          <p:cNvSpPr>
            <a:spLocks noChangeArrowheads="1"/>
          </p:cNvSpPr>
          <p:nvPr>
            <p:custDataLst>
              <p:tags r:id="rId34"/>
            </p:custDataLst>
          </p:nvPr>
        </p:nvSpPr>
        <p:spPr bwMode="auto">
          <a:xfrm>
            <a:off x="6905625" y="5772150"/>
            <a:ext cx="1519238"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zh-CN" altLang="en-US" sz="1600" b="1">
                <a:solidFill>
                  <a:srgbClr val="404040"/>
                </a:solidFill>
                <a:latin typeface="微软雅黑" panose="020B0503020204020204" pitchFamily="34" charset="-122"/>
                <a:sym typeface="Bahnschrift" panose="020B0502040204020203" pitchFamily="34" charset="0"/>
              </a:rPr>
              <a:t>习总书记</a:t>
            </a:r>
            <a:endParaRPr lang="en-US" altLang="zh-CN" sz="1600" b="1">
              <a:solidFill>
                <a:srgbClr val="404040"/>
              </a:solidFill>
              <a:latin typeface="微软雅黑" panose="020B0503020204020204" pitchFamily="34" charset="-122"/>
              <a:sym typeface="Bahnschrift" panose="020B0502040204020203" pitchFamily="34" charset="0"/>
            </a:endParaRPr>
          </a:p>
          <a:p>
            <a:pPr algn="ctr" eaLnBrk="1" hangingPunct="1">
              <a:lnSpc>
                <a:spcPct val="100000"/>
              </a:lnSpc>
              <a:spcBef>
                <a:spcPct val="0"/>
              </a:spcBef>
              <a:buFontTx/>
              <a:buNone/>
            </a:pPr>
            <a:r>
              <a:rPr lang="zh-CN" altLang="en-US" sz="1600" b="1">
                <a:solidFill>
                  <a:srgbClr val="404040"/>
                </a:solidFill>
                <a:latin typeface="微软雅黑" panose="020B0503020204020204" pitchFamily="34" charset="-122"/>
                <a:sym typeface="Bahnschrift" panose="020B0502040204020203" pitchFamily="34" charset="0"/>
              </a:rPr>
              <a:t>视察学院</a:t>
            </a:r>
          </a:p>
        </p:txBody>
      </p:sp>
      <p:grpSp>
        <p:nvGrpSpPr>
          <p:cNvPr id="221" name="组合 236"/>
          <p:cNvGrpSpPr>
            <a:grpSpLocks/>
          </p:cNvGrpSpPr>
          <p:nvPr/>
        </p:nvGrpSpPr>
        <p:grpSpPr bwMode="auto">
          <a:xfrm>
            <a:off x="7508875" y="5427663"/>
            <a:ext cx="279400" cy="346075"/>
            <a:chOff x="717712" y="2221162"/>
            <a:chExt cx="279072" cy="346273"/>
          </a:xfrm>
        </p:grpSpPr>
        <p:sp>
          <p:nvSpPr>
            <p:cNvPr id="222" name="椭圆 221"/>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223" name="组合 238"/>
            <p:cNvGrpSpPr>
              <a:grpSpLocks/>
            </p:cNvGrpSpPr>
            <p:nvPr/>
          </p:nvGrpSpPr>
          <p:grpSpPr bwMode="auto">
            <a:xfrm>
              <a:off x="777457" y="2221162"/>
              <a:ext cx="159581" cy="285672"/>
              <a:chOff x="742811" y="2159464"/>
              <a:chExt cx="243415" cy="435746"/>
            </a:xfrm>
          </p:grpSpPr>
          <p:grpSp>
            <p:nvGrpSpPr>
              <p:cNvPr id="224" name="组合 267"/>
              <p:cNvGrpSpPr/>
              <p:nvPr/>
            </p:nvGrpSpPr>
            <p:grpSpPr>
              <a:xfrm>
                <a:off x="742811" y="2159464"/>
                <a:ext cx="243415" cy="435746"/>
                <a:chOff x="4335859" y="2225076"/>
                <a:chExt cx="1958192" cy="3505431"/>
              </a:xfrm>
              <a:solidFill>
                <a:srgbClr val="96176F"/>
              </a:solidFill>
            </p:grpSpPr>
            <p:sp>
              <p:nvSpPr>
                <p:cNvPr id="226"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227"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225" name="任意多边形: 形状 268"/>
              <p:cNvSpPr/>
              <p:nvPr/>
            </p:nvSpPr>
            <p:spPr>
              <a:xfrm>
                <a:off x="779868" y="2457474"/>
                <a:ext cx="169304"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sp>
        <p:nvSpPr>
          <p:cNvPr id="228" name="矩形 47"/>
          <p:cNvSpPr>
            <a:spLocks noChangeArrowheads="1"/>
          </p:cNvSpPr>
          <p:nvPr>
            <p:custDataLst>
              <p:tags r:id="rId35"/>
            </p:custDataLst>
          </p:nvPr>
        </p:nvSpPr>
        <p:spPr bwMode="auto">
          <a:xfrm>
            <a:off x="7248525" y="5078413"/>
            <a:ext cx="7683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2019</a:t>
            </a:r>
          </a:p>
        </p:txBody>
      </p:sp>
      <p:sp>
        <p:nvSpPr>
          <p:cNvPr id="229" name="矩形: 圆角 252"/>
          <p:cNvSpPr/>
          <p:nvPr/>
        </p:nvSpPr>
        <p:spPr>
          <a:xfrm>
            <a:off x="10191750" y="5118100"/>
            <a:ext cx="633413" cy="277813"/>
          </a:xfrm>
          <a:prstGeom prst="roundRect">
            <a:avLst>
              <a:gd name="adj" fmla="val 14375"/>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ndParaRPr>
          </a:p>
        </p:txBody>
      </p:sp>
      <p:sp>
        <p:nvSpPr>
          <p:cNvPr id="230" name="矩形 47"/>
          <p:cNvSpPr>
            <a:spLocks noChangeArrowheads="1"/>
          </p:cNvSpPr>
          <p:nvPr>
            <p:custDataLst>
              <p:tags r:id="rId36"/>
            </p:custDataLst>
          </p:nvPr>
        </p:nvSpPr>
        <p:spPr bwMode="auto">
          <a:xfrm>
            <a:off x="9710738" y="5773738"/>
            <a:ext cx="170021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zh-CN" altLang="en-US" sz="1600" b="1">
                <a:solidFill>
                  <a:srgbClr val="404040"/>
                </a:solidFill>
                <a:latin typeface="微软雅黑" panose="020B0503020204020204" pitchFamily="34" charset="-122"/>
                <a:sym typeface="Bahnschrift" panose="020B0502040204020203" pitchFamily="34" charset="0"/>
              </a:rPr>
              <a:t>有机新物质创造前沿科学中心</a:t>
            </a:r>
          </a:p>
        </p:txBody>
      </p:sp>
      <p:grpSp>
        <p:nvGrpSpPr>
          <p:cNvPr id="231" name="组合 236"/>
          <p:cNvGrpSpPr>
            <a:grpSpLocks/>
          </p:cNvGrpSpPr>
          <p:nvPr/>
        </p:nvGrpSpPr>
        <p:grpSpPr bwMode="auto">
          <a:xfrm>
            <a:off x="10379075" y="5429250"/>
            <a:ext cx="279400" cy="346075"/>
            <a:chOff x="717712" y="2221162"/>
            <a:chExt cx="279072" cy="346273"/>
          </a:xfrm>
        </p:grpSpPr>
        <p:sp>
          <p:nvSpPr>
            <p:cNvPr id="232" name="椭圆 231"/>
            <p:cNvSpPr/>
            <p:nvPr/>
          </p:nvSpPr>
          <p:spPr>
            <a:xfrm>
              <a:off x="717712" y="2287875"/>
              <a:ext cx="279072" cy="279560"/>
            </a:xfrm>
            <a:prstGeom prst="ellipse">
              <a:avLst/>
            </a:prstGeom>
            <a:solidFill>
              <a:schemeClr val="bg1">
                <a:lumMod val="95000"/>
              </a:schemeClr>
            </a:solidFill>
            <a:ln>
              <a:solidFill>
                <a:srgbClr val="9617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nvGrpSpPr>
            <p:cNvPr id="233" name="组合 238"/>
            <p:cNvGrpSpPr>
              <a:grpSpLocks/>
            </p:cNvGrpSpPr>
            <p:nvPr/>
          </p:nvGrpSpPr>
          <p:grpSpPr bwMode="auto">
            <a:xfrm>
              <a:off x="777457" y="2221162"/>
              <a:ext cx="159581" cy="285672"/>
              <a:chOff x="742811" y="2159464"/>
              <a:chExt cx="243415" cy="435746"/>
            </a:xfrm>
          </p:grpSpPr>
          <p:grpSp>
            <p:nvGrpSpPr>
              <p:cNvPr id="234" name="组合 285"/>
              <p:cNvGrpSpPr/>
              <p:nvPr/>
            </p:nvGrpSpPr>
            <p:grpSpPr>
              <a:xfrm>
                <a:off x="742811" y="2159464"/>
                <a:ext cx="243415" cy="435746"/>
                <a:chOff x="4335859" y="2225076"/>
                <a:chExt cx="1958192" cy="3505431"/>
              </a:xfrm>
              <a:solidFill>
                <a:srgbClr val="96176F"/>
              </a:solidFill>
            </p:grpSpPr>
            <p:sp>
              <p:nvSpPr>
                <p:cNvPr id="236" name="ValueBack1"/>
                <p:cNvSpPr>
                  <a:spLocks/>
                </p:cNvSpPr>
                <p:nvPr/>
              </p:nvSpPr>
              <p:spPr bwMode="auto">
                <a:xfrm>
                  <a:off x="4335859" y="2225076"/>
                  <a:ext cx="1958192" cy="3505431"/>
                </a:xfrm>
                <a:custGeom>
                  <a:avLst/>
                  <a:gdLst>
                    <a:gd name="T0" fmla="*/ 587 w 839"/>
                    <a:gd name="T1" fmla="*/ 620 h 1504"/>
                    <a:gd name="T2" fmla="*/ 587 w 839"/>
                    <a:gd name="T3" fmla="*/ 144 h 1504"/>
                    <a:gd name="T4" fmla="*/ 651 w 839"/>
                    <a:gd name="T5" fmla="*/ 72 h 1504"/>
                    <a:gd name="T6" fmla="*/ 579 w 839"/>
                    <a:gd name="T7" fmla="*/ 0 h 1504"/>
                    <a:gd name="T8" fmla="*/ 259 w 839"/>
                    <a:gd name="T9" fmla="*/ 0 h 1504"/>
                    <a:gd name="T10" fmla="*/ 187 w 839"/>
                    <a:gd name="T11" fmla="*/ 72 h 1504"/>
                    <a:gd name="T12" fmla="*/ 251 w 839"/>
                    <a:gd name="T13" fmla="*/ 144 h 1504"/>
                    <a:gd name="T14" fmla="*/ 251 w 839"/>
                    <a:gd name="T15" fmla="*/ 528 h 1504"/>
                    <a:gd name="T16" fmla="*/ 275 w 839"/>
                    <a:gd name="T17" fmla="*/ 552 h 1504"/>
                    <a:gd name="T18" fmla="*/ 299 w 839"/>
                    <a:gd name="T19" fmla="*/ 528 h 1504"/>
                    <a:gd name="T20" fmla="*/ 299 w 839"/>
                    <a:gd name="T21" fmla="*/ 144 h 1504"/>
                    <a:gd name="T22" fmla="*/ 435 w 839"/>
                    <a:gd name="T23" fmla="*/ 144 h 1504"/>
                    <a:gd name="T24" fmla="*/ 459 w 839"/>
                    <a:gd name="T25" fmla="*/ 120 h 1504"/>
                    <a:gd name="T26" fmla="*/ 435 w 839"/>
                    <a:gd name="T27" fmla="*/ 96 h 1504"/>
                    <a:gd name="T28" fmla="*/ 259 w 839"/>
                    <a:gd name="T29" fmla="*/ 96 h 1504"/>
                    <a:gd name="T30" fmla="*/ 235 w 839"/>
                    <a:gd name="T31" fmla="*/ 72 h 1504"/>
                    <a:gd name="T32" fmla="*/ 259 w 839"/>
                    <a:gd name="T33" fmla="*/ 48 h 1504"/>
                    <a:gd name="T34" fmla="*/ 579 w 839"/>
                    <a:gd name="T35" fmla="*/ 48 h 1504"/>
                    <a:gd name="T36" fmla="*/ 603 w 839"/>
                    <a:gd name="T37" fmla="*/ 72 h 1504"/>
                    <a:gd name="T38" fmla="*/ 579 w 839"/>
                    <a:gd name="T39" fmla="*/ 96 h 1504"/>
                    <a:gd name="T40" fmla="*/ 531 w 839"/>
                    <a:gd name="T41" fmla="*/ 96 h 1504"/>
                    <a:gd name="T42" fmla="*/ 507 w 839"/>
                    <a:gd name="T43" fmla="*/ 120 h 1504"/>
                    <a:gd name="T44" fmla="*/ 531 w 839"/>
                    <a:gd name="T45" fmla="*/ 144 h 1504"/>
                    <a:gd name="T46" fmla="*/ 539 w 839"/>
                    <a:gd name="T47" fmla="*/ 144 h 1504"/>
                    <a:gd name="T48" fmla="*/ 539 w 839"/>
                    <a:gd name="T49" fmla="*/ 624 h 1504"/>
                    <a:gd name="T50" fmla="*/ 541 w 839"/>
                    <a:gd name="T51" fmla="*/ 632 h 1504"/>
                    <a:gd name="T52" fmla="*/ 774 w 839"/>
                    <a:gd name="T53" fmla="*/ 1306 h 1504"/>
                    <a:gd name="T54" fmla="*/ 765 w 839"/>
                    <a:gd name="T55" fmla="*/ 1413 h 1504"/>
                    <a:gd name="T56" fmla="*/ 667 w 839"/>
                    <a:gd name="T57" fmla="*/ 1456 h 1504"/>
                    <a:gd name="T58" fmla="*/ 171 w 839"/>
                    <a:gd name="T59" fmla="*/ 1456 h 1504"/>
                    <a:gd name="T60" fmla="*/ 74 w 839"/>
                    <a:gd name="T61" fmla="*/ 1413 h 1504"/>
                    <a:gd name="T62" fmla="*/ 65 w 839"/>
                    <a:gd name="T63" fmla="*/ 1306 h 1504"/>
                    <a:gd name="T64" fmla="*/ 298 w 839"/>
                    <a:gd name="T65" fmla="*/ 632 h 1504"/>
                    <a:gd name="T66" fmla="*/ 283 w 839"/>
                    <a:gd name="T67" fmla="*/ 601 h 1504"/>
                    <a:gd name="T68" fmla="*/ 253 w 839"/>
                    <a:gd name="T69" fmla="*/ 616 h 1504"/>
                    <a:gd name="T70" fmla="*/ 19 w 839"/>
                    <a:gd name="T71" fmla="*/ 1291 h 1504"/>
                    <a:gd name="T72" fmla="*/ 35 w 839"/>
                    <a:gd name="T73" fmla="*/ 1441 h 1504"/>
                    <a:gd name="T74" fmla="*/ 171 w 839"/>
                    <a:gd name="T75" fmla="*/ 1504 h 1504"/>
                    <a:gd name="T76" fmla="*/ 667 w 839"/>
                    <a:gd name="T77" fmla="*/ 1504 h 1504"/>
                    <a:gd name="T78" fmla="*/ 804 w 839"/>
                    <a:gd name="T79" fmla="*/ 1441 h 1504"/>
                    <a:gd name="T80" fmla="*/ 819 w 839"/>
                    <a:gd name="T81" fmla="*/ 1291 h 1504"/>
                    <a:gd name="T82" fmla="*/ 587 w 839"/>
                    <a:gd name="T83" fmla="*/ 62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9" h="1504">
                      <a:moveTo>
                        <a:pt x="587" y="620"/>
                      </a:moveTo>
                      <a:cubicBezTo>
                        <a:pt x="587" y="144"/>
                        <a:pt x="587" y="144"/>
                        <a:pt x="587" y="144"/>
                      </a:cubicBezTo>
                      <a:cubicBezTo>
                        <a:pt x="623" y="140"/>
                        <a:pt x="651" y="109"/>
                        <a:pt x="651" y="72"/>
                      </a:cubicBezTo>
                      <a:cubicBezTo>
                        <a:pt x="651" y="32"/>
                        <a:pt x="619" y="0"/>
                        <a:pt x="579" y="0"/>
                      </a:cubicBezTo>
                      <a:cubicBezTo>
                        <a:pt x="259" y="0"/>
                        <a:pt x="259" y="0"/>
                        <a:pt x="259" y="0"/>
                      </a:cubicBezTo>
                      <a:cubicBezTo>
                        <a:pt x="220" y="0"/>
                        <a:pt x="187" y="32"/>
                        <a:pt x="187" y="72"/>
                      </a:cubicBezTo>
                      <a:cubicBezTo>
                        <a:pt x="187" y="109"/>
                        <a:pt x="215" y="140"/>
                        <a:pt x="251" y="144"/>
                      </a:cubicBezTo>
                      <a:cubicBezTo>
                        <a:pt x="251" y="528"/>
                        <a:pt x="251" y="528"/>
                        <a:pt x="251" y="528"/>
                      </a:cubicBezTo>
                      <a:cubicBezTo>
                        <a:pt x="251" y="541"/>
                        <a:pt x="262" y="552"/>
                        <a:pt x="275" y="552"/>
                      </a:cubicBezTo>
                      <a:cubicBezTo>
                        <a:pt x="289" y="552"/>
                        <a:pt x="299" y="541"/>
                        <a:pt x="299" y="528"/>
                      </a:cubicBezTo>
                      <a:cubicBezTo>
                        <a:pt x="299" y="144"/>
                        <a:pt x="299" y="144"/>
                        <a:pt x="299" y="144"/>
                      </a:cubicBezTo>
                      <a:cubicBezTo>
                        <a:pt x="435" y="144"/>
                        <a:pt x="435" y="144"/>
                        <a:pt x="435" y="144"/>
                      </a:cubicBezTo>
                      <a:cubicBezTo>
                        <a:pt x="449" y="144"/>
                        <a:pt x="459" y="133"/>
                        <a:pt x="459" y="120"/>
                      </a:cubicBezTo>
                      <a:cubicBezTo>
                        <a:pt x="459" y="107"/>
                        <a:pt x="449" y="96"/>
                        <a:pt x="435" y="96"/>
                      </a:cubicBezTo>
                      <a:cubicBezTo>
                        <a:pt x="259" y="96"/>
                        <a:pt x="259" y="96"/>
                        <a:pt x="259" y="96"/>
                      </a:cubicBezTo>
                      <a:cubicBezTo>
                        <a:pt x="246" y="96"/>
                        <a:pt x="235" y="85"/>
                        <a:pt x="235" y="72"/>
                      </a:cubicBezTo>
                      <a:cubicBezTo>
                        <a:pt x="235" y="59"/>
                        <a:pt x="246" y="48"/>
                        <a:pt x="259" y="48"/>
                      </a:cubicBezTo>
                      <a:cubicBezTo>
                        <a:pt x="579" y="48"/>
                        <a:pt x="579" y="48"/>
                        <a:pt x="579" y="48"/>
                      </a:cubicBezTo>
                      <a:cubicBezTo>
                        <a:pt x="593" y="48"/>
                        <a:pt x="603" y="59"/>
                        <a:pt x="603" y="72"/>
                      </a:cubicBezTo>
                      <a:cubicBezTo>
                        <a:pt x="603" y="85"/>
                        <a:pt x="593" y="96"/>
                        <a:pt x="579" y="96"/>
                      </a:cubicBezTo>
                      <a:cubicBezTo>
                        <a:pt x="531" y="96"/>
                        <a:pt x="531" y="96"/>
                        <a:pt x="531" y="96"/>
                      </a:cubicBezTo>
                      <a:cubicBezTo>
                        <a:pt x="518" y="96"/>
                        <a:pt x="507" y="107"/>
                        <a:pt x="507" y="120"/>
                      </a:cubicBezTo>
                      <a:cubicBezTo>
                        <a:pt x="507" y="133"/>
                        <a:pt x="518" y="144"/>
                        <a:pt x="531" y="144"/>
                      </a:cubicBezTo>
                      <a:cubicBezTo>
                        <a:pt x="539" y="144"/>
                        <a:pt x="539" y="144"/>
                        <a:pt x="539" y="144"/>
                      </a:cubicBezTo>
                      <a:cubicBezTo>
                        <a:pt x="539" y="624"/>
                        <a:pt x="539" y="624"/>
                        <a:pt x="539" y="624"/>
                      </a:cubicBezTo>
                      <a:cubicBezTo>
                        <a:pt x="539" y="627"/>
                        <a:pt x="540" y="629"/>
                        <a:pt x="541" y="632"/>
                      </a:cubicBezTo>
                      <a:cubicBezTo>
                        <a:pt x="774" y="1306"/>
                        <a:pt x="774" y="1306"/>
                        <a:pt x="774" y="1306"/>
                      </a:cubicBezTo>
                      <a:cubicBezTo>
                        <a:pt x="788" y="1347"/>
                        <a:pt x="785" y="1385"/>
                        <a:pt x="765" y="1413"/>
                      </a:cubicBezTo>
                      <a:cubicBezTo>
                        <a:pt x="745" y="1441"/>
                        <a:pt x="710" y="1456"/>
                        <a:pt x="667" y="1456"/>
                      </a:cubicBezTo>
                      <a:cubicBezTo>
                        <a:pt x="171" y="1456"/>
                        <a:pt x="171" y="1456"/>
                        <a:pt x="171" y="1456"/>
                      </a:cubicBezTo>
                      <a:cubicBezTo>
                        <a:pt x="128" y="1456"/>
                        <a:pt x="94" y="1441"/>
                        <a:pt x="74" y="1413"/>
                      </a:cubicBezTo>
                      <a:cubicBezTo>
                        <a:pt x="54" y="1385"/>
                        <a:pt x="51" y="1347"/>
                        <a:pt x="65" y="1306"/>
                      </a:cubicBezTo>
                      <a:cubicBezTo>
                        <a:pt x="298" y="632"/>
                        <a:pt x="298" y="632"/>
                        <a:pt x="298" y="632"/>
                      </a:cubicBezTo>
                      <a:cubicBezTo>
                        <a:pt x="302" y="619"/>
                        <a:pt x="296" y="606"/>
                        <a:pt x="283" y="601"/>
                      </a:cubicBezTo>
                      <a:cubicBezTo>
                        <a:pt x="271" y="597"/>
                        <a:pt x="257" y="604"/>
                        <a:pt x="253" y="616"/>
                      </a:cubicBezTo>
                      <a:cubicBezTo>
                        <a:pt x="19" y="1291"/>
                        <a:pt x="19" y="1291"/>
                        <a:pt x="19" y="1291"/>
                      </a:cubicBezTo>
                      <a:cubicBezTo>
                        <a:pt x="0" y="1346"/>
                        <a:pt x="5" y="1400"/>
                        <a:pt x="35" y="1441"/>
                      </a:cubicBezTo>
                      <a:cubicBezTo>
                        <a:pt x="64" y="1481"/>
                        <a:pt x="112" y="1504"/>
                        <a:pt x="171" y="1504"/>
                      </a:cubicBezTo>
                      <a:cubicBezTo>
                        <a:pt x="667" y="1504"/>
                        <a:pt x="667" y="1504"/>
                        <a:pt x="667" y="1504"/>
                      </a:cubicBezTo>
                      <a:cubicBezTo>
                        <a:pt x="726" y="1504"/>
                        <a:pt x="775" y="1481"/>
                        <a:pt x="804" y="1441"/>
                      </a:cubicBezTo>
                      <a:cubicBezTo>
                        <a:pt x="833" y="1400"/>
                        <a:pt x="839" y="1346"/>
                        <a:pt x="819" y="1291"/>
                      </a:cubicBezTo>
                      <a:lnTo>
                        <a:pt x="587" y="620"/>
                      </a:lnTo>
                      <a:close/>
                    </a:path>
                  </a:pathLst>
                </a:custGeom>
                <a:grp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sp>
              <p:nvSpPr>
                <p:cNvPr id="237" name="ValueShape1"/>
                <p:cNvSpPr>
                  <a:spLocks/>
                </p:cNvSpPr>
                <p:nvPr/>
              </p:nvSpPr>
              <p:spPr bwMode="auto">
                <a:xfrm>
                  <a:off x="4616561" y="2671957"/>
                  <a:ext cx="1397905" cy="2835109"/>
                </a:xfrm>
                <a:custGeom>
                  <a:avLst/>
                  <a:gdLst>
                    <a:gd name="T0" fmla="*/ 589 w 599"/>
                    <a:gd name="T1" fmla="*/ 1153 h 1216"/>
                    <a:gd name="T2" fmla="*/ 393 w 599"/>
                    <a:gd name="T3" fmla="*/ 542 h 1216"/>
                    <a:gd name="T4" fmla="*/ 389 w 599"/>
                    <a:gd name="T5" fmla="*/ 533 h 1216"/>
                    <a:gd name="T6" fmla="*/ 389 w 599"/>
                    <a:gd name="T7" fmla="*/ 23 h 1216"/>
                    <a:gd name="T8" fmla="*/ 365 w 599"/>
                    <a:gd name="T9" fmla="*/ 0 h 1216"/>
                    <a:gd name="T10" fmla="*/ 234 w 599"/>
                    <a:gd name="T11" fmla="*/ 0 h 1216"/>
                    <a:gd name="T12" fmla="*/ 210 w 599"/>
                    <a:gd name="T13" fmla="*/ 23 h 1216"/>
                    <a:gd name="T14" fmla="*/ 210 w 599"/>
                    <a:gd name="T15" fmla="*/ 529 h 1216"/>
                    <a:gd name="T16" fmla="*/ 204 w 599"/>
                    <a:gd name="T17" fmla="*/ 543 h 1216"/>
                    <a:gd name="T18" fmla="*/ 10 w 599"/>
                    <a:gd name="T19" fmla="*/ 1153 h 1216"/>
                    <a:gd name="T20" fmla="*/ 56 w 599"/>
                    <a:gd name="T21" fmla="*/ 1216 h 1216"/>
                    <a:gd name="T22" fmla="*/ 543 w 599"/>
                    <a:gd name="T23" fmla="*/ 1216 h 1216"/>
                    <a:gd name="T24" fmla="*/ 589 w 599"/>
                    <a:gd name="T25" fmla="*/ 1153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9" h="1216">
                      <a:moveTo>
                        <a:pt x="589" y="1153"/>
                      </a:moveTo>
                      <a:cubicBezTo>
                        <a:pt x="393" y="542"/>
                        <a:pt x="393" y="542"/>
                        <a:pt x="393" y="542"/>
                      </a:cubicBezTo>
                      <a:cubicBezTo>
                        <a:pt x="392" y="539"/>
                        <a:pt x="391" y="536"/>
                        <a:pt x="389" y="533"/>
                      </a:cubicBezTo>
                      <a:cubicBezTo>
                        <a:pt x="389" y="23"/>
                        <a:pt x="389" y="23"/>
                        <a:pt x="389" y="23"/>
                      </a:cubicBezTo>
                      <a:cubicBezTo>
                        <a:pt x="389" y="10"/>
                        <a:pt x="378" y="0"/>
                        <a:pt x="365" y="0"/>
                      </a:cubicBezTo>
                      <a:cubicBezTo>
                        <a:pt x="234" y="0"/>
                        <a:pt x="234" y="0"/>
                        <a:pt x="234" y="0"/>
                      </a:cubicBezTo>
                      <a:cubicBezTo>
                        <a:pt x="221" y="0"/>
                        <a:pt x="210" y="10"/>
                        <a:pt x="210" y="23"/>
                      </a:cubicBezTo>
                      <a:cubicBezTo>
                        <a:pt x="210" y="529"/>
                        <a:pt x="210" y="529"/>
                        <a:pt x="210" y="529"/>
                      </a:cubicBezTo>
                      <a:cubicBezTo>
                        <a:pt x="208" y="533"/>
                        <a:pt x="205" y="538"/>
                        <a:pt x="204" y="543"/>
                      </a:cubicBezTo>
                      <a:cubicBezTo>
                        <a:pt x="10" y="1153"/>
                        <a:pt x="10" y="1153"/>
                        <a:pt x="10" y="1153"/>
                      </a:cubicBezTo>
                      <a:cubicBezTo>
                        <a:pt x="0" y="1184"/>
                        <a:pt x="24" y="1216"/>
                        <a:pt x="56" y="1216"/>
                      </a:cubicBezTo>
                      <a:cubicBezTo>
                        <a:pt x="543" y="1216"/>
                        <a:pt x="543" y="1216"/>
                        <a:pt x="543" y="1216"/>
                      </a:cubicBezTo>
                      <a:cubicBezTo>
                        <a:pt x="576" y="1216"/>
                        <a:pt x="599" y="1184"/>
                        <a:pt x="589" y="1153"/>
                      </a:cubicBezTo>
                      <a:close/>
                    </a:path>
                  </a:pathLst>
                </a:custGeom>
                <a:solidFill>
                  <a:schemeClr val="bg1">
                    <a:lumMod val="95000"/>
                  </a:schemeClr>
                </a:solidFill>
                <a:ln>
                  <a:noFill/>
                </a:ln>
              </p:spPr>
              <p:txBody>
                <a:bodyPr anchor="ctr"/>
                <a:lstStyle/>
                <a:p>
                  <a:pPr algn="ctr" eaLnBrk="1" fontAlgn="auto" hangingPunct="1">
                    <a:spcBef>
                      <a:spcPts val="0"/>
                    </a:spcBef>
                    <a:spcAft>
                      <a:spcPts val="0"/>
                    </a:spcAft>
                    <a:defRPr/>
                  </a:pPr>
                  <a:endParaRPr>
                    <a:latin typeface="微软雅黑" panose="020B0503020204020204" pitchFamily="34" charset="-122"/>
                    <a:ea typeface="微软雅黑" panose="020B0503020204020204" pitchFamily="34" charset="-122"/>
                    <a:sym typeface="Bahnschrift" panose="020B0502040204020203" pitchFamily="34" charset="0"/>
                  </a:endParaRPr>
                </a:p>
              </p:txBody>
            </p:sp>
          </p:grpSp>
          <p:sp>
            <p:nvSpPr>
              <p:cNvPr id="235" name="任意多边形: 形状 286"/>
              <p:cNvSpPr/>
              <p:nvPr/>
            </p:nvSpPr>
            <p:spPr>
              <a:xfrm>
                <a:off x="779868" y="2457476"/>
                <a:ext cx="169304" cy="111451"/>
              </a:xfrm>
              <a:custGeom>
                <a:avLst/>
                <a:gdLst>
                  <a:gd name="connsiteX0" fmla="*/ 30644 w 169317"/>
                  <a:gd name="connsiteY0" fmla="*/ 0 h 112424"/>
                  <a:gd name="connsiteX1" fmla="*/ 138397 w 169317"/>
                  <a:gd name="connsiteY1" fmla="*/ 0 h 112424"/>
                  <a:gd name="connsiteX2" fmla="*/ 149865 w 169317"/>
                  <a:gd name="connsiteY2" fmla="*/ 35715 h 112424"/>
                  <a:gd name="connsiteX3" fmla="*/ 168633 w 169317"/>
                  <a:gd name="connsiteY3" fmla="*/ 94165 h 112424"/>
                  <a:gd name="connsiteX4" fmla="*/ 155289 w 169317"/>
                  <a:gd name="connsiteY4" fmla="*/ 112424 h 112424"/>
                  <a:gd name="connsiteX5" fmla="*/ 14011 w 169317"/>
                  <a:gd name="connsiteY5" fmla="*/ 112424 h 112424"/>
                  <a:gd name="connsiteX6" fmla="*/ 667 w 169317"/>
                  <a:gd name="connsiteY6" fmla="*/ 94165 h 112424"/>
                  <a:gd name="connsiteX7" fmla="*/ 24410 w 169317"/>
                  <a:gd name="connsiteY7" fmla="*/ 19582 h 112424"/>
                  <a:gd name="connsiteX8" fmla="*/ 30644 w 169317"/>
                  <a:gd name="connsiteY8" fmla="*/ 0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7" h="112424">
                    <a:moveTo>
                      <a:pt x="30644" y="0"/>
                    </a:moveTo>
                    <a:lnTo>
                      <a:pt x="138397" y="0"/>
                    </a:lnTo>
                    <a:lnTo>
                      <a:pt x="149865" y="35715"/>
                    </a:lnTo>
                    <a:cubicBezTo>
                      <a:pt x="155307" y="52662"/>
                      <a:pt x="161526" y="72030"/>
                      <a:pt x="168633" y="94165"/>
                    </a:cubicBezTo>
                    <a:cubicBezTo>
                      <a:pt x="171534" y="103150"/>
                      <a:pt x="164862" y="112424"/>
                      <a:pt x="155289" y="112424"/>
                    </a:cubicBezTo>
                    <a:cubicBezTo>
                      <a:pt x="155289" y="112424"/>
                      <a:pt x="155289" y="112424"/>
                      <a:pt x="14011" y="112424"/>
                    </a:cubicBezTo>
                    <a:cubicBezTo>
                      <a:pt x="4728" y="112424"/>
                      <a:pt x="-2234" y="103150"/>
                      <a:pt x="667" y="94165"/>
                    </a:cubicBezTo>
                    <a:cubicBezTo>
                      <a:pt x="667" y="94165"/>
                      <a:pt x="667" y="94165"/>
                      <a:pt x="24410" y="19582"/>
                    </a:cubicBezTo>
                    <a:lnTo>
                      <a:pt x="30644" y="0"/>
                    </a:lnTo>
                    <a:close/>
                  </a:path>
                </a:pathLst>
              </a:custGeom>
              <a:solidFill>
                <a:srgbClr val="961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sym typeface="Bahnschrift" panose="020B0502040204020203" pitchFamily="34" charset="0"/>
                </a:endParaRPr>
              </a:p>
            </p:txBody>
          </p:sp>
        </p:grpSp>
      </p:grpSp>
      <p:sp>
        <p:nvSpPr>
          <p:cNvPr id="238" name="矩形 47"/>
          <p:cNvSpPr>
            <a:spLocks noChangeArrowheads="1"/>
          </p:cNvSpPr>
          <p:nvPr>
            <p:custDataLst>
              <p:tags r:id="rId37"/>
            </p:custDataLst>
          </p:nvPr>
        </p:nvSpPr>
        <p:spPr bwMode="auto">
          <a:xfrm>
            <a:off x="10120313" y="5080000"/>
            <a:ext cx="76676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1800">
                <a:solidFill>
                  <a:schemeClr val="bg1"/>
                </a:solidFill>
                <a:latin typeface="微软雅黑" panose="020B0503020204020204" pitchFamily="34" charset="-122"/>
                <a:sym typeface="Bahnschrift" panose="020B0502040204020203" pitchFamily="34" charset="0"/>
              </a:rPr>
              <a:t>2022</a:t>
            </a:r>
          </a:p>
        </p:txBody>
      </p:sp>
      <p:sp>
        <p:nvSpPr>
          <p:cNvPr id="240" name="标题 66"/>
          <p:cNvSpPr txBox="1">
            <a:spLocks/>
          </p:cNvSpPr>
          <p:nvPr/>
        </p:nvSpPr>
        <p:spPr>
          <a:xfrm>
            <a:off x="40639" y="321310"/>
            <a:ext cx="1624139" cy="5740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微软雅黑" panose="020B0503020204020204" charset="-122"/>
                <a:ea typeface="微软雅黑" panose="020B0503020204020204" charset="-122"/>
                <a:cs typeface="微软雅黑" panose="020B0503020204020204" charset="-122"/>
              </a:rPr>
              <a:t>学院历史</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cxnSp>
        <p:nvCxnSpPr>
          <p:cNvPr id="239" name="直接连接符 238"/>
          <p:cNvCxnSpPr/>
          <p:nvPr/>
        </p:nvCxnSpPr>
        <p:spPr>
          <a:xfrm>
            <a:off x="40640" y="845456"/>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221610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G:\新建文件夹\配图\条_画板 1.png条_画板 1"/>
          <p:cNvPicPr>
            <a:picLocks noChangeAspect="1"/>
          </p:cNvPicPr>
          <p:nvPr/>
        </p:nvPicPr>
        <p:blipFill>
          <a:blip r:embed="rId3"/>
          <a:srcRect/>
          <a:stretch>
            <a:fillRect/>
          </a:stretch>
        </p:blipFill>
        <p:spPr>
          <a:xfrm>
            <a:off x="635" y="6744618"/>
            <a:ext cx="12198351" cy="111125"/>
          </a:xfrm>
          <a:prstGeom prst="rect">
            <a:avLst/>
          </a:prstGeom>
        </p:spPr>
      </p:pic>
      <p:grpSp>
        <p:nvGrpSpPr>
          <p:cNvPr id="4" name="组合 3"/>
          <p:cNvGrpSpPr/>
          <p:nvPr/>
        </p:nvGrpSpPr>
        <p:grpSpPr>
          <a:xfrm>
            <a:off x="9508491" y="227295"/>
            <a:ext cx="2849880" cy="635000"/>
            <a:chOff x="14974" y="357"/>
            <a:chExt cx="4488" cy="1000"/>
          </a:xfrm>
        </p:grpSpPr>
        <p:pic>
          <p:nvPicPr>
            <p:cNvPr id="11" name="图片 10" descr="G:\新建文件夹\配图\58-02.png58-02"/>
            <p:cNvPicPr>
              <a:picLocks noChangeAspect="1"/>
            </p:cNvPicPr>
            <p:nvPr/>
          </p:nvPicPr>
          <p:blipFill>
            <a:blip r:embed="rId4"/>
            <a:srcRect/>
            <a:stretch>
              <a:fillRect/>
            </a:stretch>
          </p:blipFill>
          <p:spPr>
            <a:xfrm>
              <a:off x="14974" y="366"/>
              <a:ext cx="4228" cy="949"/>
            </a:xfrm>
            <a:prstGeom prst="rect">
              <a:avLst/>
            </a:prstGeom>
          </p:spPr>
        </p:pic>
        <p:pic>
          <p:nvPicPr>
            <p:cNvPr id="12" name="图片 11" descr="16_画板 1"/>
            <p:cNvPicPr>
              <a:picLocks noChangeAspect="1"/>
            </p:cNvPicPr>
            <p:nvPr/>
          </p:nvPicPr>
          <p:blipFill>
            <a:blip r:embed="rId5"/>
            <a:stretch>
              <a:fillRect/>
            </a:stretch>
          </p:blipFill>
          <p:spPr>
            <a:xfrm>
              <a:off x="14974" y="357"/>
              <a:ext cx="4489" cy="1000"/>
            </a:xfrm>
            <a:prstGeom prst="rect">
              <a:avLst/>
            </a:prstGeom>
          </p:spPr>
        </p:pic>
      </p:grpSp>
      <p:pic>
        <p:nvPicPr>
          <p:cNvPr id="7" name="图片 6" descr="C:\Users\admin\Desktop\主楼.png18.png主楼.png18"/>
          <p:cNvPicPr>
            <a:picLocks noChangeAspect="1"/>
          </p:cNvPicPr>
          <p:nvPr/>
        </p:nvPicPr>
        <p:blipFill>
          <a:blip r:embed="rId6"/>
          <a:srcRect/>
          <a:stretch>
            <a:fillRect/>
          </a:stretch>
        </p:blipFill>
        <p:spPr>
          <a:xfrm flipH="1">
            <a:off x="7033895" y="2831537"/>
            <a:ext cx="5165091" cy="3912871"/>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1813270621"/>
              </p:ext>
            </p:extLst>
          </p:nvPr>
        </p:nvGraphicFramePr>
        <p:xfrm>
          <a:off x="1369630" y="894037"/>
          <a:ext cx="7815810" cy="5812774"/>
        </p:xfrm>
        <a:graphic>
          <a:graphicData uri="http://schemas.openxmlformats.org/drawingml/2006/table">
            <a:tbl>
              <a:tblPr/>
              <a:tblGrid>
                <a:gridCol w="785320">
                  <a:extLst>
                    <a:ext uri="{9D8B030D-6E8A-4147-A177-3AD203B41FA5}">
                      <a16:colId xmlns:a16="http://schemas.microsoft.com/office/drawing/2014/main" val="20000"/>
                    </a:ext>
                  </a:extLst>
                </a:gridCol>
                <a:gridCol w="1707362">
                  <a:extLst>
                    <a:ext uri="{9D8B030D-6E8A-4147-A177-3AD203B41FA5}">
                      <a16:colId xmlns:a16="http://schemas.microsoft.com/office/drawing/2014/main" val="20001"/>
                    </a:ext>
                  </a:extLst>
                </a:gridCol>
                <a:gridCol w="5323128">
                  <a:extLst>
                    <a:ext uri="{9D8B030D-6E8A-4147-A177-3AD203B41FA5}">
                      <a16:colId xmlns:a16="http://schemas.microsoft.com/office/drawing/2014/main" val="20002"/>
                    </a:ext>
                  </a:extLst>
                </a:gridCol>
              </a:tblGrid>
              <a:tr h="435896">
                <a:tc>
                  <a:txBody>
                    <a:bodyPr/>
                    <a:lstStyle/>
                    <a:p>
                      <a:pPr marL="0" indent="0" algn="ctr">
                        <a:lnSpc>
                          <a:spcPct val="100000"/>
                        </a:lnSpc>
                        <a:spcAft>
                          <a:spcPts val="0"/>
                        </a:spcAft>
                      </a:pPr>
                      <a:r>
                        <a:rPr lang="zh-CN" sz="1800" b="0" kern="100" dirty="0">
                          <a:solidFill>
                            <a:schemeClr val="tx1"/>
                          </a:solidFill>
                          <a:latin typeface="+mn-ea"/>
                          <a:ea typeface="+mn-ea"/>
                          <a:cs typeface="Times New Roman" panose="02020603050405020304"/>
                        </a:rPr>
                        <a:t>序号</a:t>
                      </a: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sz="1800" b="0" kern="100" dirty="0" smtClean="0">
                          <a:solidFill>
                            <a:schemeClr val="tx1"/>
                          </a:solidFill>
                          <a:latin typeface="+mn-ea"/>
                          <a:ea typeface="+mn-ea"/>
                          <a:cs typeface="Times New Roman" panose="02020603050405020304"/>
                        </a:rPr>
                        <a:t>姓名</a:t>
                      </a:r>
                      <a:endParaRPr lang="zh-CN" sz="1800" b="0" kern="100" dirty="0">
                        <a:solidFill>
                          <a:schemeClr val="tx1"/>
                        </a:solidFill>
                        <a:latin typeface="+mn-ea"/>
                        <a:ea typeface="+mn-ea"/>
                        <a:cs typeface="Times New Roman" panose="02020603050405020304"/>
                      </a:endParaRP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smtClean="0">
                          <a:solidFill>
                            <a:schemeClr val="tx1"/>
                          </a:solidFill>
                          <a:latin typeface="+mn-ea"/>
                          <a:ea typeface="+mn-ea"/>
                          <a:cs typeface="Times New Roman" panose="02020603050405020304"/>
                        </a:rPr>
                        <a:t>毕业去向</a:t>
                      </a:r>
                      <a:endParaRPr lang="zh-CN" sz="1800" b="0" kern="100" dirty="0">
                        <a:solidFill>
                          <a:schemeClr val="tx1"/>
                        </a:solidFill>
                        <a:latin typeface="+mn-ea"/>
                        <a:ea typeface="+mn-ea"/>
                        <a:cs typeface="Times New Roman" panose="02020603050405020304"/>
                      </a:endParaRP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3606">
                <a:tc>
                  <a:txBody>
                    <a:bodyPr/>
                    <a:lstStyle/>
                    <a:p>
                      <a:pPr algn="ctr">
                        <a:lnSpc>
                          <a:spcPct val="100000"/>
                        </a:lnSpc>
                      </a:pPr>
                      <a:r>
                        <a:rPr lang="en-US" altLang="zh-CN" sz="1800" b="0" dirty="0" smtClean="0">
                          <a:solidFill>
                            <a:schemeClr val="tx1"/>
                          </a:solidFill>
                          <a:latin typeface="+mn-ea"/>
                          <a:ea typeface="+mn-ea"/>
                          <a:cs typeface="Times New Roman" panose="02020603050405020304" pitchFamily="18" charset="0"/>
                        </a:rPr>
                        <a:t>1</a:t>
                      </a:r>
                      <a:endParaRPr lang="en-US" altLang="zh-CN" sz="1800" b="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徐缙恒</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斯坦福大学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413606">
                <a:tc>
                  <a:txBody>
                    <a:bodyPr/>
                    <a:lstStyle/>
                    <a:p>
                      <a:pPr algn="ctr">
                        <a:lnSpc>
                          <a:spcPct val="100000"/>
                        </a:lnSpc>
                      </a:pPr>
                      <a:r>
                        <a:rPr lang="en-US" altLang="zh-CN" sz="1800" b="0" dirty="0" smtClean="0">
                          <a:solidFill>
                            <a:schemeClr val="tx1"/>
                          </a:solidFill>
                          <a:latin typeface="+mn-ea"/>
                          <a:ea typeface="+mn-ea"/>
                          <a:cs typeface="Times New Roman" panose="02020603050405020304" pitchFamily="18" charset="0"/>
                        </a:rPr>
                        <a:t>2</a:t>
                      </a:r>
                      <a:endParaRPr lang="en-US" altLang="zh-CN" sz="1800" b="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葛明威</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耶鲁大学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413606">
                <a:tc>
                  <a:txBody>
                    <a:bodyPr/>
                    <a:lstStyle/>
                    <a:p>
                      <a:pPr marL="0" indent="0" algn="ctr">
                        <a:lnSpc>
                          <a:spcPct val="100000"/>
                        </a:lnSpc>
                        <a:spcAft>
                          <a:spcPts val="0"/>
                        </a:spcAft>
                      </a:pPr>
                      <a:r>
                        <a:rPr lang="en-US" altLang="zh-CN" sz="1800" b="0" kern="100" dirty="0" smtClean="0">
                          <a:solidFill>
                            <a:schemeClr val="tx1"/>
                          </a:solidFill>
                          <a:latin typeface="+mn-ea"/>
                          <a:ea typeface="+mn-ea"/>
                          <a:cs typeface="Times New Roman" panose="02020603050405020304" pitchFamily="18" charset="0"/>
                        </a:rPr>
                        <a:t>3</a:t>
                      </a:r>
                      <a:endParaRPr lang="en-US" alt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田浩文</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加州大学圣芭芭拉分校</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413606">
                <a:tc>
                  <a:txBody>
                    <a:bodyPr/>
                    <a:lstStyle/>
                    <a:p>
                      <a:pPr marL="0" indent="0" algn="ctr">
                        <a:lnSpc>
                          <a:spcPct val="100000"/>
                        </a:lnSpc>
                        <a:spcAft>
                          <a:spcPts val="0"/>
                        </a:spcAft>
                      </a:pPr>
                      <a:r>
                        <a:rPr lang="en-US" altLang="zh-CN" sz="1800" b="0" kern="100" dirty="0" smtClean="0">
                          <a:solidFill>
                            <a:schemeClr val="tx1"/>
                          </a:solidFill>
                          <a:latin typeface="+mn-ea"/>
                          <a:ea typeface="+mn-ea"/>
                          <a:cs typeface="Times New Roman" panose="02020603050405020304" pitchFamily="18" charset="0"/>
                        </a:rPr>
                        <a:t>4</a:t>
                      </a:r>
                      <a:endParaRPr lang="en-US" alt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张炜林</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加州理工学院</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5</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胡逸姚</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美国斯克里普斯研究所</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6</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陆奕霖</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斯克里普斯研究所</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7</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苏楀轩</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约翰霍普金斯大学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8</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李凯隆</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帝国理工学院</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9</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马鸿飞</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北京大学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10</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叶雨锟</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北京大学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11</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赵轶臻</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北京大学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5786912"/>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12</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周塬峻</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北京大学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4147296"/>
                  </a:ext>
                </a:extLst>
              </a:tr>
              <a:tr h="413606">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13</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赵思璇</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北京大学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1329132"/>
                  </a:ext>
                </a:extLst>
              </a:tr>
            </a:tbl>
          </a:graphicData>
        </a:graphic>
      </p:graphicFrame>
      <p:sp>
        <p:nvSpPr>
          <p:cNvPr id="14" name="标题 66"/>
          <p:cNvSpPr txBox="1">
            <a:spLocks/>
          </p:cNvSpPr>
          <p:nvPr/>
        </p:nvSpPr>
        <p:spPr>
          <a:xfrm>
            <a:off x="635" y="288255"/>
            <a:ext cx="4501863"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2800" b="1" dirty="0" smtClean="0">
                <a:solidFill>
                  <a:srgbClr val="84006A"/>
                </a:solidFill>
                <a:latin typeface="方正兰亭准黑_GBK" panose="02000000000000000000" charset="-122"/>
                <a:ea typeface="方正兰亭准黑_GBK" panose="02000000000000000000" charset="-122"/>
              </a:rPr>
              <a:t>2023</a:t>
            </a:r>
            <a:r>
              <a:rPr lang="zh-CN" altLang="en-US" sz="2800" b="1" dirty="0" smtClean="0">
                <a:solidFill>
                  <a:srgbClr val="84006A"/>
                </a:solidFill>
                <a:latin typeface="方正兰亭准黑_GBK" panose="02000000000000000000" charset="-122"/>
                <a:ea typeface="方正兰亭准黑_GBK" panose="02000000000000000000" charset="-122"/>
              </a:rPr>
              <a:t>届化学伯苓班毕业去向</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4104931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G:\新建文件夹\配图\条_画板 1.png条_画板 1"/>
          <p:cNvPicPr>
            <a:picLocks noChangeAspect="1"/>
          </p:cNvPicPr>
          <p:nvPr/>
        </p:nvPicPr>
        <p:blipFill>
          <a:blip r:embed="rId3"/>
          <a:srcRect/>
          <a:stretch>
            <a:fillRect/>
          </a:stretch>
        </p:blipFill>
        <p:spPr>
          <a:xfrm>
            <a:off x="635" y="6744618"/>
            <a:ext cx="12198351" cy="111125"/>
          </a:xfrm>
          <a:prstGeom prst="rect">
            <a:avLst/>
          </a:prstGeom>
        </p:spPr>
      </p:pic>
      <p:grpSp>
        <p:nvGrpSpPr>
          <p:cNvPr id="4" name="组合 3"/>
          <p:cNvGrpSpPr/>
          <p:nvPr/>
        </p:nvGrpSpPr>
        <p:grpSpPr>
          <a:xfrm>
            <a:off x="9508491" y="227295"/>
            <a:ext cx="2849880" cy="635000"/>
            <a:chOff x="14974" y="357"/>
            <a:chExt cx="4488" cy="1000"/>
          </a:xfrm>
        </p:grpSpPr>
        <p:pic>
          <p:nvPicPr>
            <p:cNvPr id="11" name="图片 10" descr="G:\新建文件夹\配图\58-02.png58-02"/>
            <p:cNvPicPr>
              <a:picLocks noChangeAspect="1"/>
            </p:cNvPicPr>
            <p:nvPr/>
          </p:nvPicPr>
          <p:blipFill>
            <a:blip r:embed="rId4"/>
            <a:srcRect/>
            <a:stretch>
              <a:fillRect/>
            </a:stretch>
          </p:blipFill>
          <p:spPr>
            <a:xfrm>
              <a:off x="14974" y="366"/>
              <a:ext cx="4228" cy="949"/>
            </a:xfrm>
            <a:prstGeom prst="rect">
              <a:avLst/>
            </a:prstGeom>
          </p:spPr>
        </p:pic>
        <p:pic>
          <p:nvPicPr>
            <p:cNvPr id="12" name="图片 11" descr="16_画板 1"/>
            <p:cNvPicPr>
              <a:picLocks noChangeAspect="1"/>
            </p:cNvPicPr>
            <p:nvPr/>
          </p:nvPicPr>
          <p:blipFill>
            <a:blip r:embed="rId5"/>
            <a:stretch>
              <a:fillRect/>
            </a:stretch>
          </p:blipFill>
          <p:spPr>
            <a:xfrm>
              <a:off x="14974" y="357"/>
              <a:ext cx="4489" cy="1000"/>
            </a:xfrm>
            <a:prstGeom prst="rect">
              <a:avLst/>
            </a:prstGeom>
          </p:spPr>
        </p:pic>
      </p:grpSp>
      <p:pic>
        <p:nvPicPr>
          <p:cNvPr id="7" name="图片 6" descr="C:\Users\admin\Desktop\主楼.png18.png主楼.png18"/>
          <p:cNvPicPr>
            <a:picLocks noChangeAspect="1"/>
          </p:cNvPicPr>
          <p:nvPr/>
        </p:nvPicPr>
        <p:blipFill>
          <a:blip r:embed="rId6"/>
          <a:srcRect/>
          <a:stretch>
            <a:fillRect/>
          </a:stretch>
        </p:blipFill>
        <p:spPr>
          <a:xfrm flipH="1">
            <a:off x="7033895" y="2831537"/>
            <a:ext cx="5165091" cy="3912871"/>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1806199067"/>
              </p:ext>
            </p:extLst>
          </p:nvPr>
        </p:nvGraphicFramePr>
        <p:xfrm>
          <a:off x="1184622" y="915972"/>
          <a:ext cx="8929831" cy="5717049"/>
        </p:xfrm>
        <a:graphic>
          <a:graphicData uri="http://schemas.openxmlformats.org/drawingml/2006/table">
            <a:tbl>
              <a:tblPr/>
              <a:tblGrid>
                <a:gridCol w="897255">
                  <a:extLst>
                    <a:ext uri="{9D8B030D-6E8A-4147-A177-3AD203B41FA5}">
                      <a16:colId xmlns:a16="http://schemas.microsoft.com/office/drawing/2014/main" val="20000"/>
                    </a:ext>
                  </a:extLst>
                </a:gridCol>
                <a:gridCol w="1950720">
                  <a:extLst>
                    <a:ext uri="{9D8B030D-6E8A-4147-A177-3AD203B41FA5}">
                      <a16:colId xmlns:a16="http://schemas.microsoft.com/office/drawing/2014/main" val="20001"/>
                    </a:ext>
                  </a:extLst>
                </a:gridCol>
                <a:gridCol w="6081856">
                  <a:extLst>
                    <a:ext uri="{9D8B030D-6E8A-4147-A177-3AD203B41FA5}">
                      <a16:colId xmlns:a16="http://schemas.microsoft.com/office/drawing/2014/main" val="20002"/>
                    </a:ext>
                  </a:extLst>
                </a:gridCol>
              </a:tblGrid>
              <a:tr h="439773">
                <a:tc>
                  <a:txBody>
                    <a:bodyPr/>
                    <a:lstStyle/>
                    <a:p>
                      <a:pPr marL="0" indent="0" algn="ctr">
                        <a:lnSpc>
                          <a:spcPct val="100000"/>
                        </a:lnSpc>
                        <a:spcAft>
                          <a:spcPts val="0"/>
                        </a:spcAft>
                      </a:pPr>
                      <a:r>
                        <a:rPr lang="zh-CN" sz="1800" b="0" kern="100" dirty="0">
                          <a:solidFill>
                            <a:schemeClr val="tx1"/>
                          </a:solidFill>
                          <a:latin typeface="+mn-ea"/>
                          <a:ea typeface="+mn-ea"/>
                          <a:cs typeface="Times New Roman" panose="02020603050405020304"/>
                        </a:rPr>
                        <a:t>序号</a:t>
                      </a: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sz="1800" b="0" kern="100" dirty="0" smtClean="0">
                          <a:solidFill>
                            <a:schemeClr val="tx1"/>
                          </a:solidFill>
                          <a:latin typeface="+mn-ea"/>
                          <a:ea typeface="+mn-ea"/>
                          <a:cs typeface="Times New Roman" panose="02020603050405020304"/>
                        </a:rPr>
                        <a:t>姓名</a:t>
                      </a:r>
                      <a:endParaRPr lang="zh-CN" sz="1800" b="0" kern="100" dirty="0">
                        <a:solidFill>
                          <a:schemeClr val="tx1"/>
                        </a:solidFill>
                        <a:latin typeface="+mn-ea"/>
                        <a:ea typeface="+mn-ea"/>
                        <a:cs typeface="Times New Roman" panose="02020603050405020304"/>
                      </a:endParaRP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altLang="en-US" sz="1800" b="0" kern="100" dirty="0" smtClean="0">
                          <a:solidFill>
                            <a:schemeClr val="tx1"/>
                          </a:solidFill>
                          <a:latin typeface="+mn-ea"/>
                          <a:ea typeface="+mn-ea"/>
                          <a:cs typeface="Times New Roman" panose="02020603050405020304"/>
                        </a:rPr>
                        <a:t>毕业去向</a:t>
                      </a:r>
                      <a:endParaRPr lang="zh-CN" sz="1800" b="0" kern="100" dirty="0">
                        <a:solidFill>
                          <a:schemeClr val="tx1"/>
                        </a:solidFill>
                        <a:latin typeface="+mn-ea"/>
                        <a:ea typeface="+mn-ea"/>
                        <a:cs typeface="Times New Roman" panose="02020603050405020304"/>
                      </a:endParaRPr>
                    </a:p>
                  </a:txBody>
                  <a:tcPr marL="14001" marR="14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39773">
                <a:tc>
                  <a:txBody>
                    <a:bodyPr/>
                    <a:lstStyle/>
                    <a:p>
                      <a:pPr algn="ctr">
                        <a:lnSpc>
                          <a:spcPct val="100000"/>
                        </a:lnSpc>
                      </a:pPr>
                      <a:r>
                        <a:rPr lang="en-US" altLang="zh-CN" sz="1800" b="0" dirty="0" smtClean="0">
                          <a:solidFill>
                            <a:schemeClr val="tx1"/>
                          </a:solidFill>
                          <a:latin typeface="+mn-ea"/>
                          <a:ea typeface="+mn-ea"/>
                          <a:cs typeface="Times New Roman" panose="02020603050405020304" pitchFamily="18" charset="0"/>
                        </a:rPr>
                        <a:t>14</a:t>
                      </a:r>
                      <a:endParaRPr lang="en-US" altLang="zh-CN" sz="1800" b="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刘子卓</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北京大学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439773">
                <a:tc>
                  <a:txBody>
                    <a:bodyPr/>
                    <a:lstStyle/>
                    <a:p>
                      <a:pPr algn="ctr">
                        <a:lnSpc>
                          <a:spcPct val="100000"/>
                        </a:lnSpc>
                      </a:pPr>
                      <a:r>
                        <a:rPr lang="en-US" altLang="zh-CN" sz="1800" b="0" dirty="0" smtClean="0">
                          <a:solidFill>
                            <a:schemeClr val="tx1"/>
                          </a:solidFill>
                          <a:latin typeface="+mn-ea"/>
                          <a:ea typeface="+mn-ea"/>
                          <a:cs typeface="Times New Roman" panose="02020603050405020304" pitchFamily="18" charset="0"/>
                        </a:rPr>
                        <a:t>15</a:t>
                      </a:r>
                      <a:endParaRPr lang="en-US" altLang="zh-CN" sz="1800" b="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铎悠洋</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复旦大学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439773">
                <a:tc>
                  <a:txBody>
                    <a:bodyPr/>
                    <a:lstStyle/>
                    <a:p>
                      <a:pPr marL="0" indent="0" algn="ctr">
                        <a:lnSpc>
                          <a:spcPct val="100000"/>
                        </a:lnSpc>
                        <a:spcAft>
                          <a:spcPts val="0"/>
                        </a:spcAft>
                      </a:pPr>
                      <a:r>
                        <a:rPr lang="en-US" altLang="zh-CN" sz="1800" b="0" kern="100" dirty="0" smtClean="0">
                          <a:solidFill>
                            <a:schemeClr val="tx1"/>
                          </a:solidFill>
                          <a:latin typeface="+mn-ea"/>
                          <a:ea typeface="+mn-ea"/>
                          <a:cs typeface="Times New Roman" panose="02020603050405020304" pitchFamily="18" charset="0"/>
                        </a:rPr>
                        <a:t>16</a:t>
                      </a:r>
                      <a:endParaRPr lang="en-US" alt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高力飞</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复旦大学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439773">
                <a:tc>
                  <a:txBody>
                    <a:bodyPr/>
                    <a:lstStyle/>
                    <a:p>
                      <a:pPr marL="0" indent="0" algn="ctr">
                        <a:lnSpc>
                          <a:spcPct val="100000"/>
                        </a:lnSpc>
                        <a:spcAft>
                          <a:spcPts val="0"/>
                        </a:spcAft>
                      </a:pPr>
                      <a:r>
                        <a:rPr lang="en-US" altLang="zh-CN" sz="1800" b="0" kern="100" dirty="0" smtClean="0">
                          <a:solidFill>
                            <a:schemeClr val="tx1"/>
                          </a:solidFill>
                          <a:latin typeface="+mn-ea"/>
                          <a:ea typeface="+mn-ea"/>
                          <a:cs typeface="Times New Roman" panose="02020603050405020304" pitchFamily="18" charset="0"/>
                        </a:rPr>
                        <a:t>17</a:t>
                      </a:r>
                      <a:endParaRPr lang="en-US" altLang="zh-CN" sz="1800" b="0" kern="100" dirty="0">
                        <a:solidFill>
                          <a:schemeClr val="tx1"/>
                        </a:solidFill>
                        <a:latin typeface="+mn-ea"/>
                        <a:ea typeface="+mn-ea"/>
                        <a:cs typeface="Times New Roman" panose="02020603050405020304" pitchFamily="18" charset="0"/>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林立峥</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南开大学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439773">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18</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汤霄宇</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南开大学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439773">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19</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路明臻</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南开大学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439773">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20</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沈冠驰</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山东大学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439773">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21</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齐鑫泽</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中国科学技术大学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439773">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22</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谢森宇</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中国科学院大学</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39773">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23</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肖和</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中国科学院理论物理研究所</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39773">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24</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李成志</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中科院上海有机化学研究所</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8518529"/>
                  </a:ext>
                </a:extLst>
              </a:tr>
              <a:tr h="439773">
                <a:tc>
                  <a:txBody>
                    <a:bodyPr/>
                    <a:lstStyle/>
                    <a:p>
                      <a:pPr marL="0" indent="0" algn="ctr">
                        <a:lnSpc>
                          <a:spcPct val="100000"/>
                        </a:lnSpc>
                        <a:spcAft>
                          <a:spcPts val="0"/>
                        </a:spcAft>
                      </a:pPr>
                      <a:r>
                        <a:rPr lang="en-US" sz="1800" b="0" kern="100" dirty="0" smtClean="0">
                          <a:solidFill>
                            <a:schemeClr val="tx1"/>
                          </a:solidFill>
                          <a:latin typeface="+mn-ea"/>
                          <a:ea typeface="+mn-ea"/>
                          <a:cs typeface="Times New Roman" panose="02020603050405020304"/>
                        </a:rPr>
                        <a:t>25</a:t>
                      </a:r>
                      <a:endParaRPr lang="en-US" sz="1800" b="0" kern="100" dirty="0">
                        <a:solidFill>
                          <a:schemeClr val="tx1"/>
                        </a:solidFill>
                        <a:latin typeface="+mn-ea"/>
                        <a:ea typeface="+mn-ea"/>
                        <a:cs typeface="Times New Roman" panose="02020603050405020304"/>
                      </a:endParaRPr>
                    </a:p>
                  </a:txBody>
                  <a:tcPr marL="14000" marR="1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a:solidFill>
                            <a:srgbClr val="000000"/>
                          </a:solidFill>
                          <a:effectLst/>
                          <a:latin typeface="+mn-ea"/>
                          <a:ea typeface="+mn-ea"/>
                        </a:rPr>
                        <a:t>谭浩东</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CN" altLang="en-US" sz="1800" b="0" i="0" u="none" strike="noStrike" dirty="0">
                          <a:solidFill>
                            <a:srgbClr val="000000"/>
                          </a:solidFill>
                          <a:effectLst/>
                          <a:latin typeface="+mn-ea"/>
                          <a:ea typeface="+mn-ea"/>
                        </a:rPr>
                        <a:t>中科院上海有机化学研究所</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9855725"/>
                  </a:ext>
                </a:extLst>
              </a:tr>
            </a:tbl>
          </a:graphicData>
        </a:graphic>
      </p:graphicFrame>
      <p:sp>
        <p:nvSpPr>
          <p:cNvPr id="14" name="标题 66"/>
          <p:cNvSpPr txBox="1">
            <a:spLocks/>
          </p:cNvSpPr>
          <p:nvPr/>
        </p:nvSpPr>
        <p:spPr>
          <a:xfrm>
            <a:off x="635" y="341933"/>
            <a:ext cx="4501863"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2800" b="1" dirty="0" smtClean="0">
                <a:solidFill>
                  <a:srgbClr val="84006A"/>
                </a:solidFill>
                <a:latin typeface="方正兰亭准黑_GBK" panose="02000000000000000000" charset="-122"/>
                <a:ea typeface="方正兰亭准黑_GBK" panose="02000000000000000000" charset="-122"/>
              </a:rPr>
              <a:t>2023</a:t>
            </a:r>
            <a:r>
              <a:rPr lang="zh-CN" altLang="en-US" sz="2800" b="1" dirty="0" smtClean="0">
                <a:solidFill>
                  <a:srgbClr val="84006A"/>
                </a:solidFill>
                <a:latin typeface="方正兰亭准黑_GBK" panose="02000000000000000000" charset="-122"/>
                <a:ea typeface="方正兰亭准黑_GBK" panose="02000000000000000000" charset="-122"/>
              </a:rPr>
              <a:t>届化学伯苓班毕业去向</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14940105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Desktop\主楼.png18.png主楼.png18"/>
          <p:cNvPicPr>
            <a:picLocks noChangeAspect="1"/>
          </p:cNvPicPr>
          <p:nvPr>
            <p:custDataLst>
              <p:tags r:id="rId1"/>
            </p:custDataLst>
          </p:nvPr>
        </p:nvPicPr>
        <p:blipFill>
          <a:blip r:embed="rId4"/>
          <a:srcRect/>
          <a:stretch>
            <a:fillRect/>
          </a:stretch>
        </p:blipFill>
        <p:spPr>
          <a:xfrm flipH="1">
            <a:off x="7034689" y="2942273"/>
            <a:ext cx="5165090" cy="3912870"/>
          </a:xfrm>
          <a:prstGeom prst="rect">
            <a:avLst/>
          </a:prstGeom>
        </p:spPr>
      </p:pic>
      <p:sp>
        <p:nvSpPr>
          <p:cNvPr id="5" name="文本框 4"/>
          <p:cNvSpPr txBox="1"/>
          <p:nvPr/>
        </p:nvSpPr>
        <p:spPr>
          <a:xfrm>
            <a:off x="5376001" y="2337126"/>
            <a:ext cx="6623999" cy="1884618"/>
          </a:xfrm>
          <a:prstGeom prst="rect">
            <a:avLst/>
          </a:prstGeom>
          <a:noFill/>
        </p:spPr>
        <p:txBody>
          <a:bodyPr wrap="square" rtlCol="0">
            <a:spAutoFit/>
          </a:bodyPr>
          <a:lstStyle/>
          <a:p>
            <a:pPr indent="457200">
              <a:lnSpc>
                <a:spcPct val="150000"/>
              </a:lnSpc>
            </a:pPr>
            <a:r>
              <a:rPr lang="zh-CN" altLang="en-US" sz="2000" dirty="0">
                <a:latin typeface="微软雅黑" panose="020B0503020204020204" pitchFamily="34" charset="-122"/>
                <a:ea typeface="微软雅黑" panose="020B0503020204020204" pitchFamily="34" charset="-122"/>
              </a:rPr>
              <a:t>2013届化学伯苓班毕业生杨中悦（学号0910799），2013年进入加州大学洛杉矶分校师从K. N. Houk 教授，2018年-2020年于麻省理工大学师从Heather Kulik教授攻读博士后，2020年在 Vanderbilt University 大学任教。</a:t>
            </a:r>
          </a:p>
        </p:txBody>
      </p:sp>
      <p:pic>
        <p:nvPicPr>
          <p:cNvPr id="8" name="图片 7"/>
          <p:cNvPicPr>
            <a:picLocks noChangeAspect="1"/>
          </p:cNvPicPr>
          <p:nvPr>
            <p:custDataLst>
              <p:tags r:id="rId2"/>
            </p:custDataLst>
          </p:nvPr>
        </p:nvPicPr>
        <p:blipFill>
          <a:blip r:embed="rId5"/>
          <a:stretch>
            <a:fillRect/>
          </a:stretch>
        </p:blipFill>
        <p:spPr>
          <a:xfrm>
            <a:off x="1381069" y="1557312"/>
            <a:ext cx="3351641" cy="3905910"/>
          </a:xfrm>
          <a:prstGeom prst="rect">
            <a:avLst/>
          </a:prstGeom>
        </p:spPr>
      </p:pic>
      <p:grpSp>
        <p:nvGrpSpPr>
          <p:cNvPr id="7" name="组合 6"/>
          <p:cNvGrpSpPr/>
          <p:nvPr/>
        </p:nvGrpSpPr>
        <p:grpSpPr>
          <a:xfrm>
            <a:off x="9508491" y="226695"/>
            <a:ext cx="2849880" cy="635000"/>
            <a:chOff x="14974" y="357"/>
            <a:chExt cx="4488" cy="1000"/>
          </a:xfrm>
        </p:grpSpPr>
        <p:pic>
          <p:nvPicPr>
            <p:cNvPr id="9" name="图片 8" descr="G:\新建文件夹\配图\58-02.png58-02"/>
            <p:cNvPicPr>
              <a:picLocks noChangeAspect="1"/>
            </p:cNvPicPr>
            <p:nvPr/>
          </p:nvPicPr>
          <p:blipFill>
            <a:blip r:embed="rId6"/>
            <a:srcRect/>
            <a:stretch>
              <a:fillRect/>
            </a:stretch>
          </p:blipFill>
          <p:spPr>
            <a:xfrm>
              <a:off x="14974" y="366"/>
              <a:ext cx="4228" cy="949"/>
            </a:xfrm>
            <a:prstGeom prst="rect">
              <a:avLst/>
            </a:prstGeom>
          </p:spPr>
        </p:pic>
        <p:pic>
          <p:nvPicPr>
            <p:cNvPr id="10" name="图片 9" descr="16_画板 1"/>
            <p:cNvPicPr>
              <a:picLocks noChangeAspect="1"/>
            </p:cNvPicPr>
            <p:nvPr/>
          </p:nvPicPr>
          <p:blipFill>
            <a:blip r:embed="rId7"/>
            <a:stretch>
              <a:fillRect/>
            </a:stretch>
          </p:blipFill>
          <p:spPr>
            <a:xfrm>
              <a:off x="14974" y="357"/>
              <a:ext cx="4489" cy="1000"/>
            </a:xfrm>
            <a:prstGeom prst="rect">
              <a:avLst/>
            </a:prstGeom>
          </p:spPr>
        </p:pic>
      </p:grpSp>
      <p:cxnSp>
        <p:nvCxnSpPr>
          <p:cNvPr id="11" name="直接连接符 10"/>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0640" y="293817"/>
            <a:ext cx="8460740" cy="502766"/>
          </a:xfrm>
          <a:prstGeom prst="rect">
            <a:avLst/>
          </a:prstGeom>
          <a:noFill/>
        </p:spPr>
        <p:txBody>
          <a:bodyPr wrap="square" rtlCol="0">
            <a:spAutoFit/>
          </a:bodyPr>
          <a:lstStyle/>
          <a:p>
            <a:r>
              <a:rPr lang="zh-CN" altLang="en-US" sz="2665" b="1" dirty="0" smtClean="0">
                <a:solidFill>
                  <a:srgbClr val="84006A"/>
                </a:solidFill>
                <a:latin typeface="微软雅黑" panose="020B0503020204020204" charset="-122"/>
                <a:ea typeface="微软雅黑" panose="020B0503020204020204" charset="-122"/>
              </a:rPr>
              <a:t>优秀毕业生</a:t>
            </a:r>
            <a:endParaRPr lang="zh-CN" altLang="en-US" sz="2665" b="1" dirty="0">
              <a:solidFill>
                <a:srgbClr val="84006A"/>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79382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Desktop\主楼.png18.png主楼.png18"/>
          <p:cNvPicPr>
            <a:picLocks noChangeAspect="1"/>
          </p:cNvPicPr>
          <p:nvPr>
            <p:custDataLst>
              <p:tags r:id="rId1"/>
            </p:custDataLst>
          </p:nvPr>
        </p:nvPicPr>
        <p:blipFill>
          <a:blip r:embed="rId3"/>
          <a:srcRect/>
          <a:stretch>
            <a:fillRect/>
          </a:stretch>
        </p:blipFill>
        <p:spPr>
          <a:xfrm flipH="1">
            <a:off x="7034689" y="2942273"/>
            <a:ext cx="5165090" cy="3912870"/>
          </a:xfrm>
          <a:prstGeom prst="rect">
            <a:avLst/>
          </a:prstGeom>
        </p:spPr>
      </p:pic>
      <p:sp>
        <p:nvSpPr>
          <p:cNvPr id="2" name="文本框 1"/>
          <p:cNvSpPr txBox="1"/>
          <p:nvPr/>
        </p:nvSpPr>
        <p:spPr>
          <a:xfrm>
            <a:off x="4719378" y="1869685"/>
            <a:ext cx="6877245" cy="3322955"/>
          </a:xfrm>
          <a:prstGeom prst="rect">
            <a:avLst/>
          </a:prstGeom>
          <a:noFill/>
        </p:spPr>
        <p:txBody>
          <a:bodyPr wrap="square" rtlCol="0">
            <a:spAutoFit/>
          </a:bodyPr>
          <a:lstStyle/>
          <a:p>
            <a:pPr indent="457200">
              <a:lnSpc>
                <a:spcPct val="150000"/>
              </a:lnSpc>
            </a:pPr>
            <a:r>
              <a:rPr lang="zh-CN" altLang="en-US" sz="2000" dirty="0">
                <a:latin typeface="微软雅黑" panose="020B0503020204020204" pitchFamily="34" charset="-122"/>
                <a:ea typeface="微软雅黑" panose="020B0503020204020204" pitchFamily="34" charset="-122"/>
              </a:rPr>
              <a:t>2016届化学伯苓班毕业生李任和（学号1210847），本科生期间发表论文2篇，其中2015年以第一作者在国际核心期刊Adv. Synth. Catal. (IF 6.834 )上发表论文一篇。目前在美国University of Chicago师从Guangbin Dong教授攻读博士学位，在国际顶级期刊J.Am.Chem.Soc.，Angew.Chem.Int.Ed.,Nat.Commun.,Chem以及Nat.Chem.发表8篇论文（其中第一作者6篇）。</a:t>
            </a:r>
          </a:p>
        </p:txBody>
      </p:sp>
      <p:pic>
        <p:nvPicPr>
          <p:cNvPr id="6" name="图片 5"/>
          <p:cNvPicPr>
            <a:picLocks noChangeAspect="1"/>
          </p:cNvPicPr>
          <p:nvPr/>
        </p:nvPicPr>
        <p:blipFill>
          <a:blip r:embed="rId4"/>
          <a:stretch>
            <a:fillRect/>
          </a:stretch>
        </p:blipFill>
        <p:spPr>
          <a:xfrm>
            <a:off x="1069968" y="1855717"/>
            <a:ext cx="2982129" cy="3350371"/>
          </a:xfrm>
          <a:prstGeom prst="rect">
            <a:avLst/>
          </a:prstGeom>
        </p:spPr>
      </p:pic>
      <p:grpSp>
        <p:nvGrpSpPr>
          <p:cNvPr id="7" name="组合 6"/>
          <p:cNvGrpSpPr/>
          <p:nvPr/>
        </p:nvGrpSpPr>
        <p:grpSpPr>
          <a:xfrm>
            <a:off x="9508491" y="226695"/>
            <a:ext cx="2849880" cy="635000"/>
            <a:chOff x="14974" y="357"/>
            <a:chExt cx="4488" cy="1000"/>
          </a:xfrm>
        </p:grpSpPr>
        <p:pic>
          <p:nvPicPr>
            <p:cNvPr id="8" name="图片 7"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9" name="图片 8" descr="16_画板 1"/>
            <p:cNvPicPr>
              <a:picLocks noChangeAspect="1"/>
            </p:cNvPicPr>
            <p:nvPr/>
          </p:nvPicPr>
          <p:blipFill>
            <a:blip r:embed="rId6"/>
            <a:stretch>
              <a:fillRect/>
            </a:stretch>
          </p:blipFill>
          <p:spPr>
            <a:xfrm>
              <a:off x="14974" y="357"/>
              <a:ext cx="4489" cy="1000"/>
            </a:xfrm>
            <a:prstGeom prst="rect">
              <a:avLst/>
            </a:prstGeom>
          </p:spPr>
        </p:pic>
      </p:grpSp>
      <p:cxnSp>
        <p:nvCxnSpPr>
          <p:cNvPr id="10" name="直接连接符 9"/>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0640" y="293817"/>
            <a:ext cx="8460740" cy="502766"/>
          </a:xfrm>
          <a:prstGeom prst="rect">
            <a:avLst/>
          </a:prstGeom>
          <a:noFill/>
        </p:spPr>
        <p:txBody>
          <a:bodyPr wrap="square" rtlCol="0">
            <a:spAutoFit/>
          </a:bodyPr>
          <a:lstStyle/>
          <a:p>
            <a:r>
              <a:rPr lang="zh-CN" altLang="en-US" sz="2665" b="1" dirty="0">
                <a:solidFill>
                  <a:srgbClr val="84006A"/>
                </a:solidFill>
                <a:latin typeface="微软雅黑" panose="020B0503020204020204" charset="-122"/>
                <a:ea typeface="微软雅黑" panose="020B0503020204020204" charset="-122"/>
              </a:rPr>
              <a:t>优秀毕业生</a:t>
            </a:r>
          </a:p>
        </p:txBody>
      </p:sp>
    </p:spTree>
    <p:extLst>
      <p:ext uri="{BB962C8B-B14F-4D97-AF65-F5344CB8AC3E}">
        <p14:creationId xmlns:p14="http://schemas.microsoft.com/office/powerpoint/2010/main" val="2697206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Desktop\主楼.png18.png主楼.png18"/>
          <p:cNvPicPr>
            <a:picLocks noChangeAspect="1"/>
          </p:cNvPicPr>
          <p:nvPr>
            <p:custDataLst>
              <p:tags r:id="rId1"/>
            </p:custDataLst>
          </p:nvPr>
        </p:nvPicPr>
        <p:blipFill>
          <a:blip r:embed="rId3"/>
          <a:srcRect/>
          <a:stretch>
            <a:fillRect/>
          </a:stretch>
        </p:blipFill>
        <p:spPr>
          <a:xfrm flipH="1">
            <a:off x="7034689" y="2942273"/>
            <a:ext cx="5165090" cy="3912870"/>
          </a:xfrm>
          <a:prstGeom prst="rect">
            <a:avLst/>
          </a:prstGeom>
        </p:spPr>
      </p:pic>
      <p:sp>
        <p:nvSpPr>
          <p:cNvPr id="5" name="文本框 4"/>
          <p:cNvSpPr txBox="1"/>
          <p:nvPr/>
        </p:nvSpPr>
        <p:spPr>
          <a:xfrm>
            <a:off x="5232001" y="2036386"/>
            <a:ext cx="6381225" cy="2862322"/>
          </a:xfrm>
          <a:prstGeom prst="rect">
            <a:avLst/>
          </a:prstGeom>
          <a:noFill/>
        </p:spPr>
        <p:txBody>
          <a:bodyPr wrap="square" rtlCol="0">
            <a:spAutoFit/>
          </a:bodyPr>
          <a:lstStyle/>
          <a:p>
            <a:pPr indent="457200">
              <a:lnSpc>
                <a:spcPct val="150000"/>
              </a:lnSpc>
            </a:pPr>
            <a:r>
              <a:rPr lang="zh-CN" altLang="en-US" sz="2000" dirty="0">
                <a:latin typeface="微软雅黑" panose="020B0503020204020204" pitchFamily="34" charset="-122"/>
                <a:ea typeface="微软雅黑" panose="020B0503020204020204" pitchFamily="34" charset="-122"/>
              </a:rPr>
              <a:t>2016届化学伯苓班毕业生李晓彤（学号1210810）现就读于美国西北大学化学学院，师从Prof.Mercouri Kanatzidis攻读博士学位，在国际顶级期刊J.Am.Chem.Soc.发表论文四篇（第一作者两篇，共同作者两篇），Chem.Matter.发表论文一篇（第一作者）。</a:t>
            </a:r>
          </a:p>
        </p:txBody>
      </p:sp>
      <p:pic>
        <p:nvPicPr>
          <p:cNvPr id="7" name="图片 6"/>
          <p:cNvPicPr>
            <a:picLocks noChangeAspect="1"/>
          </p:cNvPicPr>
          <p:nvPr/>
        </p:nvPicPr>
        <p:blipFill>
          <a:blip r:embed="rId4"/>
          <a:stretch>
            <a:fillRect/>
          </a:stretch>
        </p:blipFill>
        <p:spPr>
          <a:xfrm>
            <a:off x="1502335" y="1771910"/>
            <a:ext cx="3164345" cy="3668457"/>
          </a:xfrm>
          <a:prstGeom prst="rect">
            <a:avLst/>
          </a:prstGeom>
        </p:spPr>
      </p:pic>
      <p:grpSp>
        <p:nvGrpSpPr>
          <p:cNvPr id="8" name="组合 7"/>
          <p:cNvGrpSpPr/>
          <p:nvPr/>
        </p:nvGrpSpPr>
        <p:grpSpPr>
          <a:xfrm>
            <a:off x="9508491" y="226695"/>
            <a:ext cx="2849880" cy="635000"/>
            <a:chOff x="14974" y="357"/>
            <a:chExt cx="4488" cy="1000"/>
          </a:xfrm>
        </p:grpSpPr>
        <p:pic>
          <p:nvPicPr>
            <p:cNvPr id="9" name="图片 8"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10" name="图片 9" descr="16_画板 1"/>
            <p:cNvPicPr>
              <a:picLocks noChangeAspect="1"/>
            </p:cNvPicPr>
            <p:nvPr/>
          </p:nvPicPr>
          <p:blipFill>
            <a:blip r:embed="rId6"/>
            <a:stretch>
              <a:fillRect/>
            </a:stretch>
          </p:blipFill>
          <p:spPr>
            <a:xfrm>
              <a:off x="14974" y="357"/>
              <a:ext cx="4489" cy="1000"/>
            </a:xfrm>
            <a:prstGeom prst="rect">
              <a:avLst/>
            </a:prstGeom>
          </p:spPr>
        </p:pic>
      </p:grpSp>
      <p:cxnSp>
        <p:nvCxnSpPr>
          <p:cNvPr id="11" name="直接连接符 10"/>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0640" y="293817"/>
            <a:ext cx="8460740" cy="502766"/>
          </a:xfrm>
          <a:prstGeom prst="rect">
            <a:avLst/>
          </a:prstGeom>
          <a:noFill/>
        </p:spPr>
        <p:txBody>
          <a:bodyPr wrap="square" rtlCol="0">
            <a:spAutoFit/>
          </a:bodyPr>
          <a:lstStyle/>
          <a:p>
            <a:r>
              <a:rPr lang="zh-CN" altLang="en-US" sz="2665" b="1" dirty="0">
                <a:solidFill>
                  <a:srgbClr val="84006A"/>
                </a:solidFill>
                <a:latin typeface="微软雅黑" panose="020B0503020204020204" charset="-122"/>
                <a:ea typeface="微软雅黑" panose="020B0503020204020204" charset="-122"/>
              </a:rPr>
              <a:t>优秀毕业生</a:t>
            </a:r>
          </a:p>
        </p:txBody>
      </p:sp>
    </p:spTree>
    <p:extLst>
      <p:ext uri="{BB962C8B-B14F-4D97-AF65-F5344CB8AC3E}">
        <p14:creationId xmlns:p14="http://schemas.microsoft.com/office/powerpoint/2010/main" val="1595555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Desktop\主楼.png18.png主楼.png18"/>
          <p:cNvPicPr>
            <a:picLocks noChangeAspect="1"/>
          </p:cNvPicPr>
          <p:nvPr>
            <p:custDataLst>
              <p:tags r:id="rId1"/>
            </p:custDataLst>
          </p:nvPr>
        </p:nvPicPr>
        <p:blipFill>
          <a:blip r:embed="rId3"/>
          <a:srcRect/>
          <a:stretch>
            <a:fillRect/>
          </a:stretch>
        </p:blipFill>
        <p:spPr>
          <a:xfrm flipH="1">
            <a:off x="7034689" y="2942273"/>
            <a:ext cx="5165090" cy="3912870"/>
          </a:xfrm>
          <a:prstGeom prst="rect">
            <a:avLst/>
          </a:prstGeom>
        </p:spPr>
      </p:pic>
      <p:pic>
        <p:nvPicPr>
          <p:cNvPr id="5" name="图片 4" descr="20220304184731"/>
          <p:cNvPicPr>
            <a:picLocks noChangeAspect="1"/>
          </p:cNvPicPr>
          <p:nvPr/>
        </p:nvPicPr>
        <p:blipFill>
          <a:blip r:embed="rId4"/>
          <a:stretch>
            <a:fillRect/>
          </a:stretch>
        </p:blipFill>
        <p:spPr>
          <a:xfrm>
            <a:off x="878843" y="1600090"/>
            <a:ext cx="2910840" cy="4159250"/>
          </a:xfrm>
          <a:prstGeom prst="rect">
            <a:avLst/>
          </a:prstGeom>
        </p:spPr>
      </p:pic>
      <p:sp>
        <p:nvSpPr>
          <p:cNvPr id="6" name="文本框 5"/>
          <p:cNvSpPr txBox="1"/>
          <p:nvPr/>
        </p:nvSpPr>
        <p:spPr>
          <a:xfrm>
            <a:off x="4152001" y="1600090"/>
            <a:ext cx="7605395" cy="3785652"/>
          </a:xfrm>
          <a:prstGeom prst="rect">
            <a:avLst/>
          </a:prstGeom>
          <a:noFill/>
        </p:spPr>
        <p:txBody>
          <a:bodyPr wrap="square" rtlCol="0" anchor="t">
            <a:spAutoFit/>
          </a:bodyPr>
          <a:lstStyle/>
          <a:p>
            <a:pPr indent="457200" fontAlgn="auto">
              <a:lnSpc>
                <a:spcPct val="150000"/>
              </a:lnSpc>
            </a:pPr>
            <a:r>
              <a:rPr lang="en-US" altLang="zh-CN" sz="2000" dirty="0" smtClean="0">
                <a:latin typeface="微软雅黑" panose="020B0503020204020204" pitchFamily="34" charset="-122"/>
                <a:ea typeface="微软雅黑" panose="020B0503020204020204" pitchFamily="34" charset="-122"/>
              </a:rPr>
              <a:t>2016</a:t>
            </a:r>
            <a:r>
              <a:rPr lang="zh-CN" altLang="en-US" sz="2000" dirty="0" smtClean="0">
                <a:latin typeface="微软雅黑" panose="020B0503020204020204" pitchFamily="34" charset="-122"/>
                <a:ea typeface="微软雅黑" panose="020B0503020204020204" pitchFamily="34" charset="-122"/>
              </a:rPr>
              <a:t>届毕业生贺玉莲，毕业</a:t>
            </a:r>
            <a:r>
              <a:rPr lang="zh-CN" altLang="en-US" sz="2000" dirty="0">
                <a:latin typeface="微软雅黑" panose="020B0503020204020204" pitchFamily="34" charset="-122"/>
                <a:ea typeface="微软雅黑" panose="020B0503020204020204" pitchFamily="34" charset="-122"/>
              </a:rPr>
              <a:t>后赴美国耶鲁大学化学与环境工程学院攻读博士学位，师从Lisa Pfefferle教授，2020年博士毕业后，在美国斯坦福大学化工学院继续从事C1小分子在能源转化方面的催化研究，师从Matteo Cargnello教授。目前已在全球高水平杂志JACS, PNAS, ACS Energy Letters, Green Chemistry, Nanoscale, Chemical Engineering Journal等发表学术文章十余篇，引用一百余次。2021年7月，贺玉莲博士作为助理教授赴上海交通大学密西根学院建立绿色催化实验室。</a:t>
            </a:r>
          </a:p>
        </p:txBody>
      </p:sp>
      <p:grpSp>
        <p:nvGrpSpPr>
          <p:cNvPr id="7" name="组合 6"/>
          <p:cNvGrpSpPr/>
          <p:nvPr/>
        </p:nvGrpSpPr>
        <p:grpSpPr>
          <a:xfrm>
            <a:off x="9508491" y="226695"/>
            <a:ext cx="2849880" cy="635000"/>
            <a:chOff x="14974" y="357"/>
            <a:chExt cx="4488" cy="1000"/>
          </a:xfrm>
        </p:grpSpPr>
        <p:pic>
          <p:nvPicPr>
            <p:cNvPr id="8" name="图片 7"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9" name="图片 8" descr="16_画板 1"/>
            <p:cNvPicPr>
              <a:picLocks noChangeAspect="1"/>
            </p:cNvPicPr>
            <p:nvPr/>
          </p:nvPicPr>
          <p:blipFill>
            <a:blip r:embed="rId6"/>
            <a:stretch>
              <a:fillRect/>
            </a:stretch>
          </p:blipFill>
          <p:spPr>
            <a:xfrm>
              <a:off x="14974" y="357"/>
              <a:ext cx="4489" cy="1000"/>
            </a:xfrm>
            <a:prstGeom prst="rect">
              <a:avLst/>
            </a:prstGeom>
          </p:spPr>
        </p:pic>
      </p:grpSp>
      <p:cxnSp>
        <p:nvCxnSpPr>
          <p:cNvPr id="10" name="直接连接符 9"/>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0640" y="293817"/>
            <a:ext cx="8460740" cy="502766"/>
          </a:xfrm>
          <a:prstGeom prst="rect">
            <a:avLst/>
          </a:prstGeom>
          <a:noFill/>
        </p:spPr>
        <p:txBody>
          <a:bodyPr wrap="square" rtlCol="0">
            <a:spAutoFit/>
          </a:bodyPr>
          <a:lstStyle/>
          <a:p>
            <a:r>
              <a:rPr lang="zh-CN" altLang="en-US" sz="2665" b="1" dirty="0">
                <a:solidFill>
                  <a:srgbClr val="84006A"/>
                </a:solidFill>
                <a:latin typeface="微软雅黑" panose="020B0503020204020204" charset="-122"/>
                <a:ea typeface="微软雅黑" panose="020B0503020204020204" charset="-122"/>
              </a:rPr>
              <a:t>优秀毕业生</a:t>
            </a:r>
          </a:p>
        </p:txBody>
      </p:sp>
    </p:spTree>
    <p:extLst>
      <p:ext uri="{BB962C8B-B14F-4D97-AF65-F5344CB8AC3E}">
        <p14:creationId xmlns:p14="http://schemas.microsoft.com/office/powerpoint/2010/main" val="2788359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Desktop\主楼.png18.png主楼.png18"/>
          <p:cNvPicPr>
            <a:picLocks noChangeAspect="1"/>
          </p:cNvPicPr>
          <p:nvPr>
            <p:custDataLst>
              <p:tags r:id="rId1"/>
            </p:custDataLst>
          </p:nvPr>
        </p:nvPicPr>
        <p:blipFill>
          <a:blip r:embed="rId3"/>
          <a:srcRect/>
          <a:stretch>
            <a:fillRect/>
          </a:stretch>
        </p:blipFill>
        <p:spPr>
          <a:xfrm flipH="1">
            <a:off x="7034689" y="2942273"/>
            <a:ext cx="5165090" cy="3912870"/>
          </a:xfrm>
          <a:prstGeom prst="rect">
            <a:avLst/>
          </a:prstGeom>
        </p:spPr>
      </p:pic>
      <p:sp>
        <p:nvSpPr>
          <p:cNvPr id="2" name="文本框 1"/>
          <p:cNvSpPr txBox="1"/>
          <p:nvPr/>
        </p:nvSpPr>
        <p:spPr>
          <a:xfrm>
            <a:off x="5592001" y="2118603"/>
            <a:ext cx="6138221" cy="3323987"/>
          </a:xfrm>
          <a:prstGeom prst="rect">
            <a:avLst/>
          </a:prstGeom>
          <a:noFill/>
        </p:spPr>
        <p:txBody>
          <a:bodyPr wrap="square" rtlCol="0">
            <a:spAutoFit/>
          </a:bodyPr>
          <a:lstStyle/>
          <a:p>
            <a:pPr indent="457200">
              <a:lnSpc>
                <a:spcPct val="150000"/>
              </a:lnSpc>
            </a:pPr>
            <a:r>
              <a:rPr lang="en-US" altLang="zh-CN" sz="2000" dirty="0" smtClean="0">
                <a:latin typeface="微软雅黑" panose="020B0503020204020204" pitchFamily="34" charset="-122"/>
                <a:ea typeface="微软雅黑" panose="020B0503020204020204" pitchFamily="34" charset="-122"/>
              </a:rPr>
              <a:t>2017</a:t>
            </a:r>
            <a:r>
              <a:rPr lang="zh-CN" altLang="en-US" sz="2000" dirty="0" smtClean="0">
                <a:latin typeface="微软雅黑" panose="020B0503020204020204" pitchFamily="34" charset="-122"/>
                <a:ea typeface="微软雅黑" panose="020B0503020204020204" pitchFamily="34" charset="-122"/>
              </a:rPr>
              <a:t>届毕业生王</a:t>
            </a:r>
            <a:r>
              <a:rPr lang="zh-CN" altLang="en-US" sz="2000" dirty="0">
                <a:latin typeface="微软雅黑" panose="020B0503020204020204" pitchFamily="34" charset="-122"/>
                <a:ea typeface="微软雅黑" panose="020B0503020204020204" pitchFamily="34" charset="-122"/>
              </a:rPr>
              <a:t>焜昱（学号1411137）：本科期间多次获得国家奖学金等荣誉。曾赴美国加州大学伯克利分校和美国西北大学进行科研实习，2017年在UC Berkeley LRE项目中被评为海报第一名。在校期间发表J. Am. Chem. Soc.一篇，毕业后前往美国德克萨斯A&amp;M大学(Texas A&amp;M University) 攻读化学博士。</a:t>
            </a:r>
          </a:p>
        </p:txBody>
      </p:sp>
      <p:pic>
        <p:nvPicPr>
          <p:cNvPr id="8" name="图片 7"/>
          <p:cNvPicPr>
            <a:picLocks noChangeAspect="1"/>
          </p:cNvPicPr>
          <p:nvPr/>
        </p:nvPicPr>
        <p:blipFill>
          <a:blip r:embed="rId4"/>
          <a:stretch>
            <a:fillRect/>
          </a:stretch>
        </p:blipFill>
        <p:spPr>
          <a:xfrm>
            <a:off x="813467" y="1803654"/>
            <a:ext cx="4531922" cy="3810040"/>
          </a:xfrm>
          <a:prstGeom prst="rect">
            <a:avLst/>
          </a:prstGeom>
        </p:spPr>
      </p:pic>
      <p:grpSp>
        <p:nvGrpSpPr>
          <p:cNvPr id="7" name="组合 6"/>
          <p:cNvGrpSpPr/>
          <p:nvPr/>
        </p:nvGrpSpPr>
        <p:grpSpPr>
          <a:xfrm>
            <a:off x="9508491" y="226695"/>
            <a:ext cx="2849880" cy="635000"/>
            <a:chOff x="14974" y="357"/>
            <a:chExt cx="4488" cy="1000"/>
          </a:xfrm>
        </p:grpSpPr>
        <p:pic>
          <p:nvPicPr>
            <p:cNvPr id="9" name="图片 8"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10" name="图片 9" descr="16_画板 1"/>
            <p:cNvPicPr>
              <a:picLocks noChangeAspect="1"/>
            </p:cNvPicPr>
            <p:nvPr/>
          </p:nvPicPr>
          <p:blipFill>
            <a:blip r:embed="rId6"/>
            <a:stretch>
              <a:fillRect/>
            </a:stretch>
          </p:blipFill>
          <p:spPr>
            <a:xfrm>
              <a:off x="14974" y="357"/>
              <a:ext cx="4489" cy="1000"/>
            </a:xfrm>
            <a:prstGeom prst="rect">
              <a:avLst/>
            </a:prstGeom>
          </p:spPr>
        </p:pic>
      </p:grpSp>
      <p:cxnSp>
        <p:nvCxnSpPr>
          <p:cNvPr id="11" name="直接连接符 10"/>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0640" y="293817"/>
            <a:ext cx="8460740" cy="502766"/>
          </a:xfrm>
          <a:prstGeom prst="rect">
            <a:avLst/>
          </a:prstGeom>
          <a:noFill/>
        </p:spPr>
        <p:txBody>
          <a:bodyPr wrap="square" rtlCol="0">
            <a:spAutoFit/>
          </a:bodyPr>
          <a:lstStyle/>
          <a:p>
            <a:r>
              <a:rPr lang="zh-CN" altLang="en-US" sz="2665" b="1" dirty="0">
                <a:solidFill>
                  <a:srgbClr val="84006A"/>
                </a:solidFill>
                <a:latin typeface="微软雅黑" panose="020B0503020204020204" charset="-122"/>
                <a:ea typeface="微软雅黑" panose="020B0503020204020204" charset="-122"/>
              </a:rPr>
              <a:t>优秀毕业生</a:t>
            </a:r>
          </a:p>
        </p:txBody>
      </p:sp>
    </p:spTree>
    <p:extLst>
      <p:ext uri="{BB962C8B-B14F-4D97-AF65-F5344CB8AC3E}">
        <p14:creationId xmlns:p14="http://schemas.microsoft.com/office/powerpoint/2010/main" val="2980120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G:\新建文件夹\配图\封底_画板 1.jpg封底_画板 1"/>
          <p:cNvPicPr>
            <a:picLocks noChangeAspect="1"/>
          </p:cNvPicPr>
          <p:nvPr/>
        </p:nvPicPr>
        <p:blipFill>
          <a:blip r:embed="rId3"/>
          <a:srcRect/>
          <a:stretch>
            <a:fillRect/>
          </a:stretch>
        </p:blipFill>
        <p:spPr>
          <a:xfrm>
            <a:off x="-58102" y="-5080"/>
            <a:ext cx="12259310" cy="6896100"/>
          </a:xfrm>
          <a:prstGeom prst="rect">
            <a:avLst/>
          </a:prstGeom>
        </p:spPr>
      </p:pic>
      <p:sp>
        <p:nvSpPr>
          <p:cNvPr id="7" name="文本框 6"/>
          <p:cNvSpPr txBox="1"/>
          <p:nvPr/>
        </p:nvSpPr>
        <p:spPr>
          <a:xfrm>
            <a:off x="3687097" y="2610276"/>
            <a:ext cx="5242601" cy="768350"/>
          </a:xfrm>
          <a:prstGeom prst="rect">
            <a:avLst/>
          </a:prstGeom>
          <a:noFill/>
        </p:spPr>
        <p:txBody>
          <a:bodyPr wrap="square" rtlCol="0">
            <a:spAutoFit/>
          </a:bodyPr>
          <a:lstStyle/>
          <a:p>
            <a:pPr algn="ctr"/>
            <a:r>
              <a:rPr lang="zh-CN" altLang="en-US" sz="4400" dirty="0">
                <a:solidFill>
                  <a:srgbClr val="84006A"/>
                </a:solidFill>
                <a:latin typeface="微软雅黑" panose="020B0503020204020204" charset="-122"/>
                <a:ea typeface="微软雅黑" panose="020B0503020204020204" charset="-122"/>
              </a:rPr>
              <a:t>欢迎</a:t>
            </a:r>
            <a:r>
              <a:rPr lang="zh-CN" altLang="en-US" sz="4400" dirty="0" smtClean="0">
                <a:solidFill>
                  <a:srgbClr val="84006A"/>
                </a:solidFill>
                <a:latin typeface="微软雅黑" panose="020B0503020204020204" charset="-122"/>
                <a:ea typeface="微软雅黑" panose="020B0503020204020204" charset="-122"/>
              </a:rPr>
              <a:t>报考化学伯苓班</a:t>
            </a:r>
            <a:endParaRPr lang="zh-CN" altLang="en-US" sz="4400" dirty="0">
              <a:solidFill>
                <a:srgbClr val="84006A"/>
              </a:solidFill>
              <a:latin typeface="微软雅黑" panose="020B0503020204020204" charset="-122"/>
              <a:ea typeface="微软雅黑" panose="020B0503020204020204" charset="-122"/>
            </a:endParaRPr>
          </a:p>
        </p:txBody>
      </p:sp>
      <p:sp>
        <p:nvSpPr>
          <p:cNvPr id="10" name="文本框 9"/>
          <p:cNvSpPr txBox="1"/>
          <p:nvPr/>
        </p:nvSpPr>
        <p:spPr>
          <a:xfrm>
            <a:off x="3858366" y="3583940"/>
            <a:ext cx="4475904" cy="417358"/>
          </a:xfrm>
          <a:prstGeom prst="rect">
            <a:avLst/>
          </a:prstGeom>
          <a:noFill/>
        </p:spPr>
        <p:txBody>
          <a:bodyPr wrap="none" rtlCol="0">
            <a:spAutoFit/>
          </a:bodyPr>
          <a:lstStyle/>
          <a:p>
            <a:pPr algn="ctr">
              <a:lnSpc>
                <a:spcPct val="130000"/>
              </a:lnSpc>
            </a:pPr>
            <a:r>
              <a:rPr lang="zh-CN" altLang="en-US" dirty="0" smtClean="0">
                <a:solidFill>
                  <a:srgbClr val="84006A"/>
                </a:solidFill>
                <a:latin typeface="微软雅黑" panose="020B0503020204020204" charset="-122"/>
                <a:ea typeface="微软雅黑" panose="020B0503020204020204" charset="-122"/>
                <a:cs typeface="微软雅黑" panose="020B0503020204020204" charset="-122"/>
              </a:rPr>
              <a:t>学院</a:t>
            </a:r>
            <a:r>
              <a:rPr lang="zh-CN" altLang="en-US" dirty="0">
                <a:solidFill>
                  <a:srgbClr val="84006A"/>
                </a:solidFill>
                <a:latin typeface="微软雅黑" panose="020B0503020204020204" charset="-122"/>
                <a:ea typeface="微软雅黑" panose="020B0503020204020204" charset="-122"/>
                <a:cs typeface="微软雅黑" panose="020B0503020204020204" charset="-122"/>
              </a:rPr>
              <a:t>网址：http://chem.nankai.edu.cn/  </a:t>
            </a: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G:\新建文件夹\配图\条_画板 1.png条_画板 1"/>
          <p:cNvPicPr>
            <a:picLocks noChangeAspect="1"/>
          </p:cNvPicPr>
          <p:nvPr/>
        </p:nvPicPr>
        <p:blipFill>
          <a:blip r:embed="rId4"/>
          <a:srcRect/>
          <a:stretch>
            <a:fillRect/>
          </a:stretch>
        </p:blipFill>
        <p:spPr>
          <a:xfrm>
            <a:off x="635" y="6744018"/>
            <a:ext cx="12198350" cy="111125"/>
          </a:xfrm>
          <a:prstGeom prst="rect">
            <a:avLst/>
          </a:prstGeom>
        </p:spPr>
      </p:pic>
      <p:sp>
        <p:nvSpPr>
          <p:cNvPr id="119" name="文本框 23"/>
          <p:cNvSpPr txBox="1">
            <a:spLocks noChangeArrowheads="1"/>
          </p:cNvSpPr>
          <p:nvPr/>
        </p:nvSpPr>
        <p:spPr bwMode="auto">
          <a:xfrm>
            <a:off x="613347" y="1397000"/>
            <a:ext cx="31035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30000"/>
              </a:lnSpc>
              <a:spcBef>
                <a:spcPct val="0"/>
              </a:spcBef>
              <a:buFontTx/>
              <a:buNone/>
            </a:pPr>
            <a:r>
              <a:rPr lang="zh-CN" altLang="en-US" sz="1800" b="1" dirty="0">
                <a:solidFill>
                  <a:srgbClr val="86006A"/>
                </a:solidFill>
                <a:latin typeface="微软雅黑" panose="020B0503020204020204" pitchFamily="34" charset="-122"/>
                <a:sym typeface="Bahnschrift" panose="020B0502040204020203" pitchFamily="34" charset="0"/>
              </a:rPr>
              <a:t>国家重点实验室</a:t>
            </a:r>
            <a:endParaRPr lang="en-US" altLang="zh-CN" sz="1800" b="1" dirty="0">
              <a:solidFill>
                <a:srgbClr val="86006A"/>
              </a:solidFill>
              <a:latin typeface="微软雅黑" panose="020B0503020204020204" pitchFamily="34" charset="-122"/>
              <a:sym typeface="Bahnschrift" panose="020B0502040204020203" pitchFamily="34" charset="0"/>
            </a:endParaRPr>
          </a:p>
          <a:p>
            <a:pPr eaLnBrk="1" hangingPunct="1">
              <a:lnSpc>
                <a:spcPct val="120000"/>
              </a:lnSpc>
              <a:spcBef>
                <a:spcPct val="0"/>
              </a:spcBef>
              <a:buFontTx/>
              <a:buNone/>
            </a:pPr>
            <a:r>
              <a:rPr lang="zh-CN" altLang="en-US" sz="1600" dirty="0">
                <a:latin typeface="微软雅黑" panose="020B0503020204020204" pitchFamily="34" charset="-122"/>
                <a:sym typeface="Bahnschrift" panose="020B0502040204020203" pitchFamily="34" charset="0"/>
              </a:rPr>
              <a:t>元素有机化学国家重点实验室</a:t>
            </a:r>
            <a:endParaRPr lang="en-US" altLang="zh-CN" sz="1600" dirty="0">
              <a:latin typeface="微软雅黑" panose="020B0503020204020204" pitchFamily="34" charset="-122"/>
              <a:sym typeface="Bahnschrift" panose="020B0502040204020203" pitchFamily="34" charset="0"/>
            </a:endParaRPr>
          </a:p>
          <a:p>
            <a:pPr eaLnBrk="1" hangingPunct="1">
              <a:lnSpc>
                <a:spcPct val="120000"/>
              </a:lnSpc>
              <a:spcBef>
                <a:spcPct val="0"/>
              </a:spcBef>
              <a:buFontTx/>
              <a:buNone/>
            </a:pPr>
            <a:r>
              <a:rPr lang="zh-CN" altLang="en-US" sz="1600" dirty="0">
                <a:latin typeface="微软雅黑" panose="020B0503020204020204" pitchFamily="34" charset="-122"/>
                <a:sym typeface="Bahnschrift" panose="020B0502040204020203" pitchFamily="34" charset="0"/>
              </a:rPr>
              <a:t>药物化学生物学国家重点实验室</a:t>
            </a:r>
            <a:endParaRPr lang="en-US" altLang="zh-CN" sz="1600" dirty="0">
              <a:latin typeface="微软雅黑" panose="020B0503020204020204" pitchFamily="34" charset="-122"/>
              <a:sym typeface="Bahnschrift" panose="020B0502040204020203" pitchFamily="34" charset="0"/>
            </a:endParaRPr>
          </a:p>
          <a:p>
            <a:pPr eaLnBrk="1" hangingPunct="1">
              <a:lnSpc>
                <a:spcPct val="120000"/>
              </a:lnSpc>
              <a:spcBef>
                <a:spcPct val="0"/>
              </a:spcBef>
              <a:buFontTx/>
              <a:buNone/>
            </a:pPr>
            <a:r>
              <a:rPr lang="zh-CN" altLang="en-US" sz="1600" dirty="0">
                <a:latin typeface="微软雅黑" panose="020B0503020204020204" pitchFamily="34" charset="-122"/>
                <a:sym typeface="Bahnschrift" panose="020B0502040204020203" pitchFamily="34" charset="0"/>
              </a:rPr>
              <a:t>电源类全国重点实验室</a:t>
            </a:r>
            <a:endParaRPr lang="en-US" altLang="zh-CN" sz="1600" dirty="0">
              <a:latin typeface="微软雅黑" panose="020B0503020204020204" pitchFamily="34" charset="-122"/>
              <a:sym typeface="Bahnschrift" panose="020B0502040204020203" pitchFamily="34" charset="0"/>
            </a:endParaRPr>
          </a:p>
        </p:txBody>
      </p:sp>
      <p:sp>
        <p:nvSpPr>
          <p:cNvPr id="120" name="文本框 23"/>
          <p:cNvSpPr txBox="1">
            <a:spLocks noChangeArrowheads="1"/>
          </p:cNvSpPr>
          <p:nvPr/>
        </p:nvSpPr>
        <p:spPr bwMode="auto">
          <a:xfrm>
            <a:off x="613347" y="2757488"/>
            <a:ext cx="2814637"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20000"/>
              </a:lnSpc>
              <a:spcBef>
                <a:spcPct val="0"/>
              </a:spcBef>
              <a:buFontTx/>
              <a:buNone/>
            </a:pPr>
            <a:r>
              <a:rPr lang="zh-CN" altLang="en-US" sz="1800" b="1" dirty="0">
                <a:solidFill>
                  <a:srgbClr val="86006A"/>
                </a:solidFill>
                <a:latin typeface="微软雅黑" panose="020B0503020204020204" pitchFamily="34" charset="-122"/>
                <a:sym typeface="Bahnschrift" panose="020B0502040204020203" pitchFamily="34" charset="0"/>
              </a:rPr>
              <a:t>国家“</a:t>
            </a:r>
            <a:r>
              <a:rPr lang="en-US" altLang="zh-CN" sz="1800" b="1" dirty="0">
                <a:solidFill>
                  <a:srgbClr val="86006A"/>
                </a:solidFill>
                <a:latin typeface="微软雅黑" panose="020B0503020204020204" pitchFamily="34" charset="-122"/>
                <a:sym typeface="Bahnschrift" panose="020B0502040204020203" pitchFamily="34" charset="0"/>
              </a:rPr>
              <a:t>2011</a:t>
            </a:r>
            <a:r>
              <a:rPr lang="zh-CN" altLang="en-US" sz="1800" b="1" dirty="0">
                <a:solidFill>
                  <a:srgbClr val="86006A"/>
                </a:solidFill>
                <a:latin typeface="微软雅黑" panose="020B0503020204020204" pitchFamily="34" charset="-122"/>
                <a:sym typeface="Bahnschrift" panose="020B0502040204020203" pitchFamily="34" charset="0"/>
              </a:rPr>
              <a:t>”计划</a:t>
            </a:r>
            <a:endParaRPr lang="en-US" altLang="zh-CN" sz="1800" b="1" dirty="0">
              <a:solidFill>
                <a:srgbClr val="86006A"/>
              </a:solidFill>
              <a:latin typeface="微软雅黑" panose="020B0503020204020204" pitchFamily="34" charset="-122"/>
              <a:sym typeface="Bahnschrift" panose="020B0502040204020203" pitchFamily="34" charset="0"/>
            </a:endParaRPr>
          </a:p>
          <a:p>
            <a:pPr eaLnBrk="1" hangingPunct="1">
              <a:lnSpc>
                <a:spcPct val="120000"/>
              </a:lnSpc>
              <a:spcBef>
                <a:spcPct val="0"/>
              </a:spcBef>
              <a:buFontTx/>
              <a:buNone/>
            </a:pPr>
            <a:r>
              <a:rPr lang="zh-CN" altLang="en-US" sz="1600" dirty="0">
                <a:latin typeface="微软雅黑" panose="020B0503020204020204" pitchFamily="34" charset="-122"/>
                <a:sym typeface="Bahnschrift" panose="020B0502040204020203" pitchFamily="34" charset="0"/>
              </a:rPr>
              <a:t>天津化学化工协同创新中心</a:t>
            </a:r>
          </a:p>
        </p:txBody>
      </p:sp>
      <p:sp>
        <p:nvSpPr>
          <p:cNvPr id="121" name="文本框 23"/>
          <p:cNvSpPr txBox="1">
            <a:spLocks noChangeArrowheads="1"/>
          </p:cNvSpPr>
          <p:nvPr/>
        </p:nvSpPr>
        <p:spPr bwMode="auto">
          <a:xfrm>
            <a:off x="613347" y="3513138"/>
            <a:ext cx="26892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20000"/>
              </a:lnSpc>
              <a:spcBef>
                <a:spcPct val="0"/>
              </a:spcBef>
              <a:buFontTx/>
              <a:buNone/>
            </a:pPr>
            <a:r>
              <a:rPr lang="zh-CN" altLang="en-US" sz="1800" b="1">
                <a:solidFill>
                  <a:srgbClr val="86006A"/>
                </a:solidFill>
                <a:latin typeface="微软雅黑" panose="020B0503020204020204" pitchFamily="34" charset="-122"/>
                <a:sym typeface="Bahnschrift" panose="020B0502040204020203" pitchFamily="34" charset="0"/>
              </a:rPr>
              <a:t>国家工程研究中心</a:t>
            </a:r>
            <a:endParaRPr lang="en-US" altLang="zh-CN" sz="1800" b="1">
              <a:solidFill>
                <a:srgbClr val="86006A"/>
              </a:solidFill>
              <a:latin typeface="微软雅黑" panose="020B0503020204020204" pitchFamily="34" charset="-122"/>
              <a:sym typeface="Bahnschrift" panose="020B0502040204020203" pitchFamily="34" charset="0"/>
            </a:endParaRPr>
          </a:p>
          <a:p>
            <a:pPr eaLnBrk="1" hangingPunct="1">
              <a:lnSpc>
                <a:spcPct val="120000"/>
              </a:lnSpc>
              <a:spcBef>
                <a:spcPct val="0"/>
              </a:spcBef>
              <a:buFontTx/>
              <a:buNone/>
            </a:pPr>
            <a:r>
              <a:rPr lang="zh-CN" altLang="en-US" sz="1600">
                <a:latin typeface="微软雅黑" panose="020B0503020204020204" pitchFamily="34" charset="-122"/>
                <a:sym typeface="Bahnschrift" panose="020B0502040204020203" pitchFamily="34" charset="0"/>
              </a:rPr>
              <a:t>农药国家工程研究中心</a:t>
            </a:r>
          </a:p>
        </p:txBody>
      </p:sp>
      <p:sp>
        <p:nvSpPr>
          <p:cNvPr id="122" name="文本框 23"/>
          <p:cNvSpPr txBox="1">
            <a:spLocks noChangeArrowheads="1"/>
          </p:cNvSpPr>
          <p:nvPr/>
        </p:nvSpPr>
        <p:spPr bwMode="auto">
          <a:xfrm>
            <a:off x="613347" y="4289425"/>
            <a:ext cx="3514725"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20000"/>
              </a:lnSpc>
              <a:spcBef>
                <a:spcPct val="0"/>
              </a:spcBef>
              <a:buFontTx/>
              <a:buNone/>
            </a:pPr>
            <a:r>
              <a:rPr lang="zh-CN" altLang="en-US" sz="1800" b="1">
                <a:solidFill>
                  <a:srgbClr val="86006A"/>
                </a:solidFill>
                <a:latin typeface="微软雅黑" panose="020B0503020204020204" pitchFamily="34" charset="-122"/>
                <a:sym typeface="Bahnschrift" panose="020B0502040204020203" pitchFamily="34" charset="0"/>
              </a:rPr>
              <a:t>国家教学平台</a:t>
            </a:r>
            <a:endParaRPr lang="en-US" altLang="zh-CN" sz="1800" b="1">
              <a:solidFill>
                <a:srgbClr val="86006A"/>
              </a:solidFill>
              <a:latin typeface="微软雅黑" panose="020B0503020204020204" pitchFamily="34" charset="-122"/>
              <a:sym typeface="Bahnschrift" panose="020B0502040204020203" pitchFamily="34" charset="0"/>
            </a:endParaRPr>
          </a:p>
          <a:p>
            <a:pPr eaLnBrk="1" hangingPunct="1">
              <a:lnSpc>
                <a:spcPct val="120000"/>
              </a:lnSpc>
              <a:spcBef>
                <a:spcPct val="0"/>
              </a:spcBef>
              <a:buFontTx/>
              <a:buNone/>
            </a:pPr>
            <a:r>
              <a:rPr lang="zh-CN" altLang="en-US" sz="1600">
                <a:latin typeface="微软雅黑" panose="020B0503020204020204" pitchFamily="34" charset="-122"/>
                <a:sym typeface="Bahnschrift" panose="020B0502040204020203" pitchFamily="34" charset="0"/>
              </a:rPr>
              <a:t>国家基础科学人才培养基地（化学）</a:t>
            </a:r>
            <a:endParaRPr lang="en-US" altLang="zh-CN" sz="1600">
              <a:latin typeface="微软雅黑" panose="020B0503020204020204" pitchFamily="34" charset="-122"/>
              <a:sym typeface="Bahnschrift" panose="020B0502040204020203" pitchFamily="34" charset="0"/>
            </a:endParaRPr>
          </a:p>
          <a:p>
            <a:pPr eaLnBrk="1" hangingPunct="1">
              <a:lnSpc>
                <a:spcPct val="120000"/>
              </a:lnSpc>
              <a:spcBef>
                <a:spcPct val="0"/>
              </a:spcBef>
              <a:buFontTx/>
              <a:buNone/>
            </a:pPr>
            <a:r>
              <a:rPr lang="zh-CN" altLang="en-US" sz="1600">
                <a:latin typeface="微软雅黑" panose="020B0503020204020204" pitchFamily="34" charset="-122"/>
                <a:sym typeface="Bahnschrift" panose="020B0502040204020203" pitchFamily="34" charset="0"/>
              </a:rPr>
              <a:t>国家实验教学示范中心</a:t>
            </a:r>
            <a:endParaRPr lang="en-US" altLang="zh-CN" sz="1600">
              <a:latin typeface="微软雅黑" panose="020B0503020204020204" pitchFamily="34" charset="-122"/>
              <a:sym typeface="Bahnschrift" panose="020B0502040204020203" pitchFamily="34" charset="0"/>
            </a:endParaRPr>
          </a:p>
        </p:txBody>
      </p:sp>
      <p:sp>
        <p:nvSpPr>
          <p:cNvPr id="123" name="文本框 23"/>
          <p:cNvSpPr txBox="1">
            <a:spLocks noChangeArrowheads="1"/>
          </p:cNvSpPr>
          <p:nvPr/>
        </p:nvSpPr>
        <p:spPr bwMode="auto">
          <a:xfrm>
            <a:off x="7612634" y="1116013"/>
            <a:ext cx="43402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20000"/>
              </a:lnSpc>
              <a:spcBef>
                <a:spcPct val="0"/>
              </a:spcBef>
              <a:buFontTx/>
              <a:buNone/>
            </a:pPr>
            <a:r>
              <a:rPr lang="zh-CN" altLang="en-US" sz="1800" b="1">
                <a:solidFill>
                  <a:srgbClr val="86006A"/>
                </a:solidFill>
                <a:latin typeface="微软雅黑" panose="020B0503020204020204" pitchFamily="34" charset="-122"/>
                <a:sym typeface="Bahnschrift" panose="020B0502040204020203" pitchFamily="34" charset="0"/>
              </a:rPr>
              <a:t>教育部重点实验室</a:t>
            </a:r>
            <a:endParaRPr lang="en-US" altLang="zh-CN" sz="1800" b="1">
              <a:solidFill>
                <a:srgbClr val="86006A"/>
              </a:solidFill>
              <a:latin typeface="微软雅黑" panose="020B0503020204020204" pitchFamily="34" charset="-122"/>
              <a:sym typeface="Bahnschrift" panose="020B0502040204020203" pitchFamily="34" charset="0"/>
            </a:endParaRPr>
          </a:p>
          <a:p>
            <a:pPr eaLnBrk="1" hangingPunct="1">
              <a:lnSpc>
                <a:spcPct val="120000"/>
              </a:lnSpc>
              <a:spcBef>
                <a:spcPct val="0"/>
              </a:spcBef>
              <a:buFontTx/>
              <a:buNone/>
            </a:pPr>
            <a:r>
              <a:rPr lang="zh-CN" altLang="en-US" sz="1600">
                <a:latin typeface="微软雅黑" panose="020B0503020204020204" pitchFamily="34" charset="-122"/>
                <a:sym typeface="Bahnschrift" panose="020B0502040204020203" pitchFamily="34" charset="0"/>
              </a:rPr>
              <a:t>功能高分子材料教育部重点实验室</a:t>
            </a:r>
            <a:endParaRPr lang="en-US" altLang="zh-CN" sz="1600">
              <a:latin typeface="微软雅黑" panose="020B0503020204020204" pitchFamily="34" charset="-122"/>
              <a:sym typeface="Bahnschrift" panose="020B0502040204020203" pitchFamily="34" charset="0"/>
            </a:endParaRPr>
          </a:p>
          <a:p>
            <a:pPr eaLnBrk="1" hangingPunct="1">
              <a:lnSpc>
                <a:spcPct val="120000"/>
              </a:lnSpc>
              <a:spcBef>
                <a:spcPct val="0"/>
              </a:spcBef>
              <a:buFontTx/>
              <a:buNone/>
            </a:pPr>
            <a:r>
              <a:rPr lang="zh-CN" altLang="en-US" sz="1600">
                <a:latin typeface="微软雅黑" panose="020B0503020204020204" pitchFamily="34" charset="-122"/>
                <a:sym typeface="Bahnschrift" panose="020B0502040204020203" pitchFamily="34" charset="0"/>
              </a:rPr>
              <a:t>先进能源材料化学教育部重点实验室</a:t>
            </a:r>
            <a:endParaRPr lang="en-US" altLang="zh-CN" sz="1600">
              <a:latin typeface="微软雅黑" panose="020B0503020204020204" pitchFamily="34" charset="-122"/>
              <a:sym typeface="Bahnschrift" panose="020B0502040204020203" pitchFamily="34" charset="0"/>
            </a:endParaRPr>
          </a:p>
          <a:p>
            <a:pPr eaLnBrk="1" hangingPunct="1">
              <a:lnSpc>
                <a:spcPct val="120000"/>
              </a:lnSpc>
              <a:spcBef>
                <a:spcPct val="0"/>
              </a:spcBef>
              <a:buFontTx/>
              <a:buNone/>
            </a:pPr>
            <a:r>
              <a:rPr lang="zh-CN" altLang="en-US" sz="1600">
                <a:latin typeface="微软雅黑" panose="020B0503020204020204" pitchFamily="34" charset="-122"/>
                <a:sym typeface="Bahnschrift" panose="020B0502040204020203" pitchFamily="34" charset="0"/>
              </a:rPr>
              <a:t>新能源材料化学教育部国际合作联合实验室</a:t>
            </a:r>
          </a:p>
        </p:txBody>
      </p:sp>
      <p:sp>
        <p:nvSpPr>
          <p:cNvPr id="124" name="文本框 23"/>
          <p:cNvSpPr txBox="1">
            <a:spLocks noChangeArrowheads="1"/>
          </p:cNvSpPr>
          <p:nvPr/>
        </p:nvSpPr>
        <p:spPr bwMode="auto">
          <a:xfrm>
            <a:off x="7612634" y="2509838"/>
            <a:ext cx="375761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20000"/>
              </a:lnSpc>
              <a:spcBef>
                <a:spcPct val="0"/>
              </a:spcBef>
              <a:buFontTx/>
              <a:buNone/>
            </a:pPr>
            <a:r>
              <a:rPr lang="zh-CN" altLang="en-US" sz="1800" b="1">
                <a:solidFill>
                  <a:srgbClr val="86006A"/>
                </a:solidFill>
                <a:latin typeface="微软雅黑" panose="020B0503020204020204" pitchFamily="34" charset="-122"/>
                <a:sym typeface="Bahnschrift" panose="020B0502040204020203" pitchFamily="34" charset="0"/>
              </a:rPr>
              <a:t>教育部工程研究中心</a:t>
            </a:r>
            <a:endParaRPr lang="en-US" altLang="zh-CN" sz="1800" b="1">
              <a:solidFill>
                <a:srgbClr val="86006A"/>
              </a:solidFill>
              <a:latin typeface="微软雅黑" panose="020B0503020204020204" pitchFamily="34" charset="-122"/>
              <a:sym typeface="Bahnschrift" panose="020B0502040204020203" pitchFamily="34" charset="0"/>
            </a:endParaRPr>
          </a:p>
          <a:p>
            <a:pPr eaLnBrk="1" hangingPunct="1">
              <a:lnSpc>
                <a:spcPct val="120000"/>
              </a:lnSpc>
              <a:spcBef>
                <a:spcPct val="0"/>
              </a:spcBef>
              <a:buFontTx/>
              <a:buNone/>
            </a:pPr>
            <a:r>
              <a:rPr lang="zh-CN" altLang="en-US" sz="1600">
                <a:latin typeface="微软雅黑" panose="020B0503020204020204" pitchFamily="34" charset="-122"/>
                <a:sym typeface="Bahnschrift" panose="020B0502040204020203" pitchFamily="34" charset="0"/>
              </a:rPr>
              <a:t>高效储能教育部工程研究中心</a:t>
            </a:r>
          </a:p>
        </p:txBody>
      </p:sp>
      <p:sp>
        <p:nvSpPr>
          <p:cNvPr id="125" name="文本框 23"/>
          <p:cNvSpPr txBox="1">
            <a:spLocks noChangeArrowheads="1"/>
          </p:cNvSpPr>
          <p:nvPr/>
        </p:nvSpPr>
        <p:spPr bwMode="auto">
          <a:xfrm>
            <a:off x="7612634" y="4195763"/>
            <a:ext cx="3792538"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20000"/>
              </a:lnSpc>
              <a:spcBef>
                <a:spcPct val="0"/>
              </a:spcBef>
              <a:buFontTx/>
              <a:buNone/>
            </a:pPr>
            <a:r>
              <a:rPr lang="zh-CN" altLang="en-US" sz="1800" b="1">
                <a:solidFill>
                  <a:srgbClr val="86006A"/>
                </a:solidFill>
                <a:latin typeface="微软雅黑" panose="020B0503020204020204" pitchFamily="34" charset="-122"/>
                <a:sym typeface="Bahnschrift" panose="020B0502040204020203" pitchFamily="34" charset="0"/>
              </a:rPr>
              <a:t>天津市重点实验室</a:t>
            </a:r>
            <a:endParaRPr lang="en-US" altLang="zh-CN" sz="1800" b="1">
              <a:solidFill>
                <a:srgbClr val="86006A"/>
              </a:solidFill>
              <a:latin typeface="微软雅黑" panose="020B0503020204020204" pitchFamily="34" charset="-122"/>
              <a:sym typeface="Bahnschrift" panose="020B0502040204020203" pitchFamily="34" charset="0"/>
            </a:endParaRPr>
          </a:p>
          <a:p>
            <a:pPr eaLnBrk="1" hangingPunct="1">
              <a:lnSpc>
                <a:spcPct val="120000"/>
              </a:lnSpc>
              <a:spcBef>
                <a:spcPct val="0"/>
              </a:spcBef>
              <a:buFontTx/>
              <a:buNone/>
            </a:pPr>
            <a:r>
              <a:rPr lang="zh-CN" altLang="en-US" sz="1600">
                <a:latin typeface="微软雅黑" panose="020B0503020204020204" pitchFamily="34" charset="-122"/>
                <a:sym typeface="Bahnschrift" panose="020B0502040204020203" pitchFamily="34" charset="0"/>
              </a:rPr>
              <a:t>能源材料化学重点实验室</a:t>
            </a:r>
          </a:p>
          <a:p>
            <a:pPr eaLnBrk="1" hangingPunct="1">
              <a:lnSpc>
                <a:spcPct val="120000"/>
              </a:lnSpc>
              <a:spcBef>
                <a:spcPct val="0"/>
              </a:spcBef>
              <a:buFontTx/>
              <a:buNone/>
            </a:pPr>
            <a:r>
              <a:rPr lang="zh-CN" altLang="en-US" sz="1600">
                <a:latin typeface="微软雅黑" panose="020B0503020204020204" pitchFamily="34" charset="-122"/>
                <a:sym typeface="Bahnschrift" panose="020B0502040204020203" pitchFamily="34" charset="0"/>
              </a:rPr>
              <a:t>生物传感与分子识别重点实验室</a:t>
            </a:r>
            <a:endParaRPr lang="en-US" altLang="zh-CN" sz="1600">
              <a:latin typeface="微软雅黑" panose="020B0503020204020204" pitchFamily="34" charset="-122"/>
              <a:sym typeface="Bahnschrift" panose="020B0502040204020203" pitchFamily="34" charset="0"/>
            </a:endParaRPr>
          </a:p>
          <a:p>
            <a:pPr eaLnBrk="1" hangingPunct="1">
              <a:lnSpc>
                <a:spcPct val="120000"/>
              </a:lnSpc>
              <a:spcBef>
                <a:spcPct val="0"/>
              </a:spcBef>
              <a:buFontTx/>
              <a:buNone/>
            </a:pPr>
            <a:r>
              <a:rPr lang="zh-CN" altLang="en-US" sz="1600">
                <a:latin typeface="微软雅黑" panose="020B0503020204020204" pitchFamily="34" charset="-122"/>
                <a:sym typeface="Bahnschrift" panose="020B0502040204020203" pitchFamily="34" charset="0"/>
              </a:rPr>
              <a:t>功能高分子材料重点实验室</a:t>
            </a:r>
          </a:p>
          <a:p>
            <a:pPr eaLnBrk="1" hangingPunct="1">
              <a:lnSpc>
                <a:spcPct val="120000"/>
              </a:lnSpc>
              <a:spcBef>
                <a:spcPct val="0"/>
              </a:spcBef>
              <a:buFontTx/>
              <a:buNone/>
            </a:pPr>
            <a:r>
              <a:rPr lang="zh-CN" altLang="en-US" sz="1600">
                <a:latin typeface="微软雅黑" panose="020B0503020204020204" pitchFamily="34" charset="-122"/>
                <a:sym typeface="Bahnschrift" panose="020B0502040204020203" pitchFamily="34" charset="0"/>
              </a:rPr>
              <a:t>新能源材料化学国际联合研究中心</a:t>
            </a:r>
            <a:endParaRPr lang="en-US" altLang="zh-CN" sz="1600">
              <a:latin typeface="微软雅黑" panose="020B0503020204020204" pitchFamily="34" charset="-122"/>
              <a:sym typeface="Bahnschrift" panose="020B0502040204020203" pitchFamily="34" charset="0"/>
            </a:endParaRPr>
          </a:p>
          <a:p>
            <a:pPr eaLnBrk="1" hangingPunct="1">
              <a:lnSpc>
                <a:spcPct val="120000"/>
              </a:lnSpc>
              <a:spcBef>
                <a:spcPct val="0"/>
              </a:spcBef>
              <a:buFontTx/>
              <a:buNone/>
            </a:pPr>
            <a:r>
              <a:rPr lang="zh-CN" altLang="en-US" sz="1600">
                <a:latin typeface="微软雅黑" panose="020B0503020204020204" pitchFamily="34" charset="-122"/>
                <a:sym typeface="Bahnschrift" panose="020B0502040204020203" pitchFamily="34" charset="0"/>
              </a:rPr>
              <a:t>功能高分子国际联合研究中心</a:t>
            </a:r>
            <a:endParaRPr lang="en-US" altLang="zh-CN" sz="1600">
              <a:latin typeface="微软雅黑" panose="020B0503020204020204" pitchFamily="34" charset="-122"/>
              <a:sym typeface="Bahnschrift" panose="020B0502040204020203" pitchFamily="34" charset="0"/>
            </a:endParaRPr>
          </a:p>
        </p:txBody>
      </p:sp>
      <p:grpSp>
        <p:nvGrpSpPr>
          <p:cNvPr id="127" name="六边形 55"/>
          <p:cNvGrpSpPr>
            <a:grpSpLocks/>
          </p:cNvGrpSpPr>
          <p:nvPr/>
        </p:nvGrpSpPr>
        <p:grpSpPr bwMode="auto">
          <a:xfrm>
            <a:off x="4472559" y="3000375"/>
            <a:ext cx="2070100" cy="1803400"/>
            <a:chOff x="2960" y="1808"/>
            <a:chExt cx="1304" cy="1136"/>
          </a:xfrm>
        </p:grpSpPr>
        <p:pic>
          <p:nvPicPr>
            <p:cNvPr id="129" name="六边形 5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0" y="1808"/>
              <a:ext cx="1304"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Text Box 12"/>
            <p:cNvSpPr txBox="1">
              <a:spLocks noChangeArrowheads="1"/>
            </p:cNvSpPr>
            <p:nvPr/>
          </p:nvSpPr>
          <p:spPr bwMode="auto">
            <a:xfrm>
              <a:off x="3165" y="1992"/>
              <a:ext cx="893"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endParaRPr lang="zh-CN" altLang="en-US" sz="1800">
                <a:solidFill>
                  <a:srgbClr val="FFFFFF"/>
                </a:solidFill>
                <a:latin typeface="Bahnschrift" panose="020B0502040204020203" pitchFamily="34" charset="0"/>
                <a:ea typeface="思源黑体 CN Regular"/>
                <a:cs typeface="思源黑体 CN Regular"/>
                <a:sym typeface="Bahnschrift" panose="020B0502040204020203" pitchFamily="34" charset="0"/>
              </a:endParaRPr>
            </a:p>
          </p:txBody>
        </p:sp>
      </p:grpSp>
      <p:sp>
        <p:nvSpPr>
          <p:cNvPr id="133" name="六边形 132"/>
          <p:cNvSpPr/>
          <p:nvPr/>
        </p:nvSpPr>
        <p:spPr>
          <a:xfrm>
            <a:off x="4782122" y="3279775"/>
            <a:ext cx="1449387" cy="1247775"/>
          </a:xfrm>
          <a:prstGeom prst="hexagon">
            <a:avLst/>
          </a:prstGeom>
          <a:solidFill>
            <a:srgbClr val="8600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Bahnschrift" panose="020B0502040204020203" pitchFamily="34" charset="0"/>
              <a:ea typeface="思源黑体 CN Regular" panose="020B0500000000000000" pitchFamily="34" charset="-122"/>
              <a:sym typeface="Bahnschrift" panose="020B0502040204020203" pitchFamily="34" charset="0"/>
            </a:endParaRPr>
          </a:p>
        </p:txBody>
      </p:sp>
      <p:grpSp>
        <p:nvGrpSpPr>
          <p:cNvPr id="135" name="六边形 58"/>
          <p:cNvGrpSpPr>
            <a:grpSpLocks/>
          </p:cNvGrpSpPr>
          <p:nvPr/>
        </p:nvGrpSpPr>
        <p:grpSpPr bwMode="auto">
          <a:xfrm>
            <a:off x="3532759" y="2149475"/>
            <a:ext cx="3975100" cy="3429000"/>
            <a:chOff x="2368" y="1272"/>
            <a:chExt cx="2504" cy="2160"/>
          </a:xfrm>
        </p:grpSpPr>
        <p:pic>
          <p:nvPicPr>
            <p:cNvPr id="137" name="六边形 5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8" y="1272"/>
              <a:ext cx="2504"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Text Box 16"/>
            <p:cNvSpPr txBox="1">
              <a:spLocks noChangeArrowheads="1"/>
            </p:cNvSpPr>
            <p:nvPr/>
          </p:nvSpPr>
          <p:spPr bwMode="auto">
            <a:xfrm>
              <a:off x="2762" y="1614"/>
              <a:ext cx="1715" cy="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Tx/>
                <a:buNone/>
              </a:pPr>
              <a:endParaRPr lang="zh-CN" altLang="en-US" sz="1800">
                <a:solidFill>
                  <a:srgbClr val="FFFFFF"/>
                </a:solidFill>
                <a:latin typeface="Bahnschrift" panose="020B0502040204020203" pitchFamily="34" charset="0"/>
                <a:ea typeface="思源黑体 CN Regular"/>
                <a:cs typeface="思源黑体 CN Regular"/>
                <a:sym typeface="Bahnschrift" panose="020B0502040204020203" pitchFamily="34" charset="0"/>
              </a:endParaRPr>
            </a:p>
          </p:txBody>
        </p:sp>
      </p:grpSp>
      <p:sp>
        <p:nvSpPr>
          <p:cNvPr id="139" name="矩形 62"/>
          <p:cNvSpPr>
            <a:spLocks noChangeArrowheads="1"/>
          </p:cNvSpPr>
          <p:nvPr/>
        </p:nvSpPr>
        <p:spPr bwMode="auto">
          <a:xfrm>
            <a:off x="3396234" y="3683000"/>
            <a:ext cx="1141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00000"/>
              </a:lnSpc>
              <a:spcBef>
                <a:spcPct val="0"/>
              </a:spcBef>
              <a:buFontTx/>
              <a:buNone/>
            </a:pPr>
            <a:r>
              <a:rPr lang="zh-CN" altLang="en-US" sz="2000" b="1">
                <a:solidFill>
                  <a:srgbClr val="404040"/>
                </a:solidFill>
                <a:latin typeface="微软雅黑" panose="020B0503020204020204" pitchFamily="34" charset="-122"/>
                <a:ea typeface="思源黑体 CN Regular"/>
                <a:cs typeface="思源黑体 CN Regular"/>
                <a:sym typeface="Bahnschrift" panose="020B0502040204020203" pitchFamily="34" charset="0"/>
              </a:rPr>
              <a:t>  国家级</a:t>
            </a:r>
          </a:p>
        </p:txBody>
      </p:sp>
      <p:sp>
        <p:nvSpPr>
          <p:cNvPr id="140" name="矩形 63"/>
          <p:cNvSpPr>
            <a:spLocks noChangeArrowheads="1"/>
          </p:cNvSpPr>
          <p:nvPr/>
        </p:nvSpPr>
        <p:spPr bwMode="auto">
          <a:xfrm>
            <a:off x="6547422" y="3668713"/>
            <a:ext cx="12922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00000"/>
              </a:lnSpc>
              <a:spcBef>
                <a:spcPct val="0"/>
              </a:spcBef>
              <a:buFontTx/>
              <a:buNone/>
            </a:pPr>
            <a:r>
              <a:rPr lang="zh-CN" altLang="en-US" sz="2000" b="1">
                <a:solidFill>
                  <a:srgbClr val="404040"/>
                </a:solidFill>
                <a:latin typeface="微软雅黑" panose="020B0503020204020204" pitchFamily="34" charset="-122"/>
                <a:ea typeface="思源黑体 CN Regular"/>
                <a:cs typeface="思源黑体 CN Regular"/>
                <a:sym typeface="Bahnschrift" panose="020B0502040204020203" pitchFamily="34" charset="0"/>
              </a:rPr>
              <a:t>省部级</a:t>
            </a:r>
          </a:p>
        </p:txBody>
      </p:sp>
      <p:sp>
        <p:nvSpPr>
          <p:cNvPr id="141" name="矩形 66"/>
          <p:cNvSpPr>
            <a:spLocks noChangeArrowheads="1"/>
          </p:cNvSpPr>
          <p:nvPr/>
        </p:nvSpPr>
        <p:spPr bwMode="auto">
          <a:xfrm>
            <a:off x="5034534" y="3449638"/>
            <a:ext cx="1004888"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20000"/>
              </a:lnSpc>
              <a:spcBef>
                <a:spcPct val="0"/>
              </a:spcBef>
              <a:buFontTx/>
              <a:buNone/>
            </a:pPr>
            <a:r>
              <a:rPr lang="zh-CN" altLang="en-US" sz="2400" b="1">
                <a:solidFill>
                  <a:schemeClr val="bg1"/>
                </a:solidFill>
                <a:latin typeface="微软雅黑" panose="020B0503020204020204" pitchFamily="34" charset="-122"/>
                <a:sym typeface="Bahnschrift" panose="020B0502040204020203" pitchFamily="34" charset="0"/>
              </a:rPr>
              <a:t>平台基地</a:t>
            </a:r>
            <a:endParaRPr lang="en-US" altLang="zh-CN" sz="2400" b="1">
              <a:solidFill>
                <a:schemeClr val="bg1"/>
              </a:solidFill>
              <a:latin typeface="微软雅黑" panose="020B0503020204020204" pitchFamily="34" charset="-122"/>
              <a:sym typeface="Bahnschrift" panose="020B0502040204020203" pitchFamily="34" charset="0"/>
            </a:endParaRPr>
          </a:p>
        </p:txBody>
      </p:sp>
      <p:sp>
        <p:nvSpPr>
          <p:cNvPr id="143" name="文本框 23"/>
          <p:cNvSpPr txBox="1">
            <a:spLocks noChangeArrowheads="1"/>
          </p:cNvSpPr>
          <p:nvPr/>
        </p:nvSpPr>
        <p:spPr bwMode="auto">
          <a:xfrm>
            <a:off x="613347" y="5368925"/>
            <a:ext cx="369411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20000"/>
              </a:lnSpc>
              <a:spcBef>
                <a:spcPct val="0"/>
              </a:spcBef>
              <a:buFont typeface="Arial" panose="020B0604020202020204" pitchFamily="34" charset="0"/>
              <a:buNone/>
            </a:pPr>
            <a:r>
              <a:rPr lang="zh-CN" altLang="en-US" sz="1800" b="1">
                <a:solidFill>
                  <a:srgbClr val="86006A"/>
                </a:solidFill>
                <a:latin typeface="微软雅黑" panose="020B0503020204020204" pitchFamily="34" charset="-122"/>
                <a:sym typeface="Bahnschrift" panose="020B0502040204020203" pitchFamily="34" charset="0"/>
              </a:rPr>
              <a:t>“珠峰”计划</a:t>
            </a:r>
            <a:endParaRPr lang="en-US" altLang="zh-CN" sz="1800" b="1">
              <a:solidFill>
                <a:srgbClr val="86006A"/>
              </a:solidFill>
              <a:latin typeface="微软雅黑" panose="020B0503020204020204" pitchFamily="34" charset="-122"/>
              <a:sym typeface="Bahnschrift" panose="020B0502040204020203" pitchFamily="34" charset="0"/>
            </a:endParaRPr>
          </a:p>
          <a:p>
            <a:pPr eaLnBrk="1" hangingPunct="1">
              <a:lnSpc>
                <a:spcPct val="120000"/>
              </a:lnSpc>
              <a:spcBef>
                <a:spcPct val="0"/>
              </a:spcBef>
              <a:buFontTx/>
              <a:buNone/>
            </a:pPr>
            <a:r>
              <a:rPr lang="zh-CN" altLang="en-US" sz="1600">
                <a:latin typeface="微软雅黑" panose="020B0503020204020204" pitchFamily="34" charset="-122"/>
                <a:sym typeface="Bahnschrift" panose="020B0502040204020203" pitchFamily="34" charset="0"/>
              </a:rPr>
              <a:t>有机新物质创造前沿科学中心</a:t>
            </a:r>
          </a:p>
        </p:txBody>
      </p:sp>
      <p:sp>
        <p:nvSpPr>
          <p:cNvPr id="144" name="文本框 23"/>
          <p:cNvSpPr txBox="1">
            <a:spLocks noChangeArrowheads="1"/>
          </p:cNvSpPr>
          <p:nvPr/>
        </p:nvSpPr>
        <p:spPr bwMode="auto">
          <a:xfrm>
            <a:off x="7612634" y="3346450"/>
            <a:ext cx="3757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eaLnBrk="1" hangingPunct="1">
              <a:lnSpc>
                <a:spcPct val="120000"/>
              </a:lnSpc>
              <a:spcBef>
                <a:spcPct val="0"/>
              </a:spcBef>
              <a:buFontTx/>
              <a:buNone/>
            </a:pPr>
            <a:r>
              <a:rPr lang="zh-CN" altLang="en-US" sz="1800" b="1">
                <a:solidFill>
                  <a:srgbClr val="86006A"/>
                </a:solidFill>
                <a:latin typeface="微软雅黑" panose="020B0503020204020204" pitchFamily="34" charset="-122"/>
                <a:sym typeface="Bahnschrift" panose="020B0502040204020203" pitchFamily="34" charset="0"/>
              </a:rPr>
              <a:t>海河实验室</a:t>
            </a:r>
            <a:endParaRPr lang="en-US" altLang="zh-CN" sz="1800" b="1">
              <a:solidFill>
                <a:srgbClr val="86006A"/>
              </a:solidFill>
              <a:latin typeface="微软雅黑" panose="020B0503020204020204" pitchFamily="34" charset="-122"/>
              <a:sym typeface="Bahnschrift" panose="020B0502040204020203" pitchFamily="34" charset="0"/>
            </a:endParaRPr>
          </a:p>
          <a:p>
            <a:pPr>
              <a:lnSpc>
                <a:spcPct val="120000"/>
              </a:lnSpc>
              <a:spcBef>
                <a:spcPct val="0"/>
              </a:spcBef>
              <a:buFont typeface="Arial" panose="020B0604020202020204" pitchFamily="34" charset="0"/>
              <a:buNone/>
            </a:pPr>
            <a:r>
              <a:rPr lang="zh-CN" altLang="en-US" sz="1600">
                <a:latin typeface="微软雅黑" panose="020B0503020204020204" pitchFamily="34" charset="-122"/>
                <a:sym typeface="Bahnschrift" panose="020B0502040204020203" pitchFamily="34" charset="0"/>
              </a:rPr>
              <a:t>物质绿色创造与制造海河实验室</a:t>
            </a:r>
          </a:p>
        </p:txBody>
      </p:sp>
      <p:grpSp>
        <p:nvGrpSpPr>
          <p:cNvPr id="147" name="组合 146"/>
          <p:cNvGrpSpPr/>
          <p:nvPr/>
        </p:nvGrpSpPr>
        <p:grpSpPr>
          <a:xfrm>
            <a:off x="9508490" y="226695"/>
            <a:ext cx="2849880" cy="635000"/>
            <a:chOff x="14974" y="357"/>
            <a:chExt cx="4488" cy="1000"/>
          </a:xfrm>
        </p:grpSpPr>
        <p:pic>
          <p:nvPicPr>
            <p:cNvPr id="148" name="图片 147" descr="G:\新建文件夹\配图\58-02.png58-02"/>
            <p:cNvPicPr>
              <a:picLocks noChangeAspect="1"/>
            </p:cNvPicPr>
            <p:nvPr/>
          </p:nvPicPr>
          <p:blipFill>
            <a:blip r:embed="rId7"/>
            <a:srcRect/>
            <a:stretch>
              <a:fillRect/>
            </a:stretch>
          </p:blipFill>
          <p:spPr>
            <a:xfrm>
              <a:off x="14974" y="366"/>
              <a:ext cx="4228" cy="949"/>
            </a:xfrm>
            <a:prstGeom prst="rect">
              <a:avLst/>
            </a:prstGeom>
          </p:spPr>
        </p:pic>
        <p:pic>
          <p:nvPicPr>
            <p:cNvPr id="149" name="图片 148" descr="16_画板 1"/>
            <p:cNvPicPr>
              <a:picLocks noChangeAspect="1"/>
            </p:cNvPicPr>
            <p:nvPr/>
          </p:nvPicPr>
          <p:blipFill>
            <a:blip r:embed="rId8"/>
            <a:stretch>
              <a:fillRect/>
            </a:stretch>
          </p:blipFill>
          <p:spPr>
            <a:xfrm>
              <a:off x="14974" y="357"/>
              <a:ext cx="4489" cy="1000"/>
            </a:xfrm>
            <a:prstGeom prst="rect">
              <a:avLst/>
            </a:prstGeom>
          </p:spPr>
        </p:pic>
      </p:grpSp>
      <p:cxnSp>
        <p:nvCxnSpPr>
          <p:cNvPr id="26" name="直接连接符 25"/>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27" name="标题 66"/>
          <p:cNvSpPr txBox="1">
            <a:spLocks/>
          </p:cNvSpPr>
          <p:nvPr/>
        </p:nvSpPr>
        <p:spPr>
          <a:xfrm>
            <a:off x="40639" y="321310"/>
            <a:ext cx="1624139" cy="5740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a:solidFill>
                  <a:srgbClr val="84006A"/>
                </a:solidFill>
                <a:latin typeface="微软雅黑" panose="020B0503020204020204" charset="-122"/>
                <a:ea typeface="微软雅黑" panose="020B0503020204020204" charset="-122"/>
                <a:cs typeface="微软雅黑" panose="020B0503020204020204" charset="-122"/>
              </a:rPr>
              <a:t>平台基地</a:t>
            </a: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sp>
        <p:nvSpPr>
          <p:cNvPr id="7" name="副标题 42"/>
          <p:cNvSpPr>
            <a:spLocks noGrp="1"/>
          </p:cNvSpPr>
          <p:nvPr/>
        </p:nvSpPr>
        <p:spPr>
          <a:xfrm>
            <a:off x="832802" y="1757363"/>
            <a:ext cx="10534015" cy="39158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lnSpc>
                <a:spcPct val="200000"/>
              </a:lnSpc>
            </a:pPr>
            <a:r>
              <a:rPr lang="zh-CN" altLang="en-US" dirty="0">
                <a:latin typeface="微软雅黑" panose="020B0503020204020204" charset="-122"/>
                <a:ea typeface="微软雅黑" panose="020B0503020204020204" charset="-122"/>
                <a:cs typeface="微软雅黑" panose="020B0503020204020204" charset="-122"/>
              </a:rPr>
              <a:t>伯苓班是教育部“基础学科拔尖学生培养试验计划”在</a:t>
            </a:r>
            <a:r>
              <a:rPr lang="zh-CN" altLang="en-US" dirty="0" smtClean="0">
                <a:latin typeface="微软雅黑" panose="020B0503020204020204" charset="-122"/>
                <a:ea typeface="微软雅黑" panose="020B0503020204020204" charset="-122"/>
                <a:cs typeface="微软雅黑" panose="020B0503020204020204" charset="-122"/>
              </a:rPr>
              <a:t>南开化学</a:t>
            </a:r>
            <a:r>
              <a:rPr lang="zh-CN" altLang="en-US" dirty="0">
                <a:latin typeface="微软雅黑" panose="020B0503020204020204" charset="-122"/>
                <a:ea typeface="微软雅黑" panose="020B0503020204020204" charset="-122"/>
                <a:cs typeface="微软雅黑" panose="020B0503020204020204" charset="-122"/>
              </a:rPr>
              <a:t>的具体实施，实行导师制、小班化、个性化、国际化的培养模式</a:t>
            </a:r>
            <a:r>
              <a:rPr lang="zh-CN" altLang="en-US" dirty="0" smtClean="0">
                <a:latin typeface="微软雅黑" panose="020B0503020204020204" charset="-122"/>
                <a:ea typeface="微软雅黑" panose="020B0503020204020204" charset="-122"/>
                <a:cs typeface="微软雅黑" panose="020B0503020204020204" charset="-122"/>
              </a:rPr>
              <a:t>，为</a:t>
            </a:r>
            <a:r>
              <a:rPr lang="zh-CN" altLang="en-US" dirty="0">
                <a:latin typeface="微软雅黑" panose="020B0503020204020204" charset="-122"/>
                <a:ea typeface="微软雅黑" panose="020B0503020204020204" charset="-122"/>
                <a:cs typeface="微软雅黑" panose="020B0503020204020204" charset="-122"/>
              </a:rPr>
              <a:t>拔尖学生单独制定培养方案，旨在培养化学相关领域的杰出</a:t>
            </a:r>
            <a:r>
              <a:rPr lang="zh-CN" altLang="en-US" dirty="0" smtClean="0">
                <a:latin typeface="微软雅黑" panose="020B0503020204020204" charset="-122"/>
                <a:ea typeface="微软雅黑" panose="020B0503020204020204" charset="-122"/>
                <a:cs typeface="微软雅黑" panose="020B0503020204020204" charset="-122"/>
              </a:rPr>
              <a:t>人才</a:t>
            </a:r>
            <a:r>
              <a:rPr lang="zh-CN" altLang="en-US" dirty="0">
                <a:latin typeface="微软雅黑" panose="020B0503020204020204" charset="-122"/>
                <a:ea typeface="微软雅黑" panose="020B0503020204020204" charset="-122"/>
                <a:cs typeface="微软雅黑" panose="020B0503020204020204" charset="-122"/>
              </a:rPr>
              <a:t>。新生入学后，伯苓班将面向全校新生选拔学生，培养过程</a:t>
            </a:r>
            <a:r>
              <a:rPr lang="zh-CN" altLang="en-US" dirty="0" smtClean="0">
                <a:latin typeface="微软雅黑" panose="020B0503020204020204" charset="-122"/>
                <a:ea typeface="微软雅黑" panose="020B0503020204020204" charset="-122"/>
                <a:cs typeface="微软雅黑" panose="020B0503020204020204" charset="-122"/>
              </a:rPr>
              <a:t>中采取</a:t>
            </a:r>
            <a:r>
              <a:rPr lang="zh-CN" altLang="en-US" dirty="0">
                <a:latin typeface="微软雅黑" panose="020B0503020204020204" charset="-122"/>
                <a:ea typeface="微软雅黑" panose="020B0503020204020204" charset="-122"/>
                <a:cs typeface="微软雅黑" panose="020B0503020204020204" charset="-122"/>
              </a:rPr>
              <a:t>动态进出机制，最后留下的伯苓拔尖班学生都具有推荐</a:t>
            </a:r>
            <a:r>
              <a:rPr lang="zh-CN" altLang="en-US" dirty="0" smtClean="0">
                <a:latin typeface="微软雅黑" panose="020B0503020204020204" charset="-122"/>
                <a:ea typeface="微软雅黑" panose="020B0503020204020204" charset="-122"/>
                <a:cs typeface="微软雅黑" panose="020B0503020204020204" charset="-122"/>
              </a:rPr>
              <a:t>免试攻读</a:t>
            </a:r>
            <a:r>
              <a:rPr lang="zh-CN" altLang="en-US" dirty="0">
                <a:latin typeface="微软雅黑" panose="020B0503020204020204" charset="-122"/>
                <a:ea typeface="微软雅黑" panose="020B0503020204020204" charset="-122"/>
                <a:cs typeface="微软雅黑" panose="020B0503020204020204" charset="-122"/>
              </a:rPr>
              <a:t>研究生</a:t>
            </a:r>
            <a:r>
              <a:rPr lang="zh-CN" altLang="en-US" dirty="0" smtClean="0">
                <a:latin typeface="微软雅黑" panose="020B0503020204020204" charset="-122"/>
                <a:ea typeface="微软雅黑" panose="020B0503020204020204" charset="-122"/>
                <a:cs typeface="微软雅黑" panose="020B0503020204020204" charset="-122"/>
              </a:rPr>
              <a:t>资格。</a:t>
            </a:r>
            <a:endParaRPr dirty="0">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cxnSp>
        <p:nvCxnSpPr>
          <p:cNvPr id="12" name="直接连接符 11"/>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3" name="标题 66"/>
          <p:cNvSpPr txBox="1">
            <a:spLocks/>
          </p:cNvSpPr>
          <p:nvPr/>
        </p:nvSpPr>
        <p:spPr>
          <a:xfrm>
            <a:off x="40640" y="321310"/>
            <a:ext cx="2830380"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a:solidFill>
                  <a:srgbClr val="84006A"/>
                </a:solidFill>
                <a:latin typeface="方正兰亭准黑_GBK" panose="02000000000000000000" charset="-122"/>
                <a:ea typeface="方正兰亭准黑_GBK" panose="02000000000000000000" charset="-122"/>
              </a:rPr>
              <a:t>化学伯苓班简介</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sp>
        <p:nvSpPr>
          <p:cNvPr id="7" name="副标题 42"/>
          <p:cNvSpPr>
            <a:spLocks noGrp="1"/>
          </p:cNvSpPr>
          <p:nvPr/>
        </p:nvSpPr>
        <p:spPr>
          <a:xfrm>
            <a:off x="870585" y="1406013"/>
            <a:ext cx="10534015" cy="43295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fontAlgn="auto">
              <a:lnSpc>
                <a:spcPct val="150000"/>
              </a:lnSpc>
              <a:spcBef>
                <a:spcPts val="600"/>
              </a:spcBef>
              <a:buClr>
                <a:srgbClr val="FF0000"/>
              </a:buClr>
              <a:buFont typeface="Wingdings" panose="05000000000000000000" charset="0"/>
              <a:buChar char="Ø"/>
            </a:pPr>
            <a:r>
              <a:rPr lang="zh-CN" altLang="en-US" sz="2800" dirty="0">
                <a:latin typeface="+mn-ea"/>
              </a:rPr>
              <a:t>培养具有强烈的爱国主义情怀、高度的社会责任感、执着的科学探索</a:t>
            </a:r>
            <a:r>
              <a:rPr lang="zh-CN" altLang="en-US" sz="2800" dirty="0" smtClean="0">
                <a:latin typeface="+mn-ea"/>
              </a:rPr>
              <a:t>精神</a:t>
            </a:r>
            <a:endParaRPr lang="zh-CN" altLang="en-US" sz="2800" dirty="0">
              <a:latin typeface="+mn-ea"/>
            </a:endParaRPr>
          </a:p>
          <a:p>
            <a:pPr marL="285750" indent="-285750" algn="l" fontAlgn="auto">
              <a:lnSpc>
                <a:spcPct val="150000"/>
              </a:lnSpc>
              <a:spcBef>
                <a:spcPts val="600"/>
              </a:spcBef>
              <a:buClr>
                <a:srgbClr val="FF0000"/>
              </a:buClr>
              <a:buFont typeface="Wingdings" panose="05000000000000000000" charset="0"/>
              <a:buChar char="Ø"/>
            </a:pPr>
            <a:r>
              <a:rPr lang="zh-CN" altLang="en-US" sz="2800" dirty="0">
                <a:latin typeface="+mn-ea"/>
              </a:rPr>
              <a:t>能够服务国家重大需求、探索科学重大</a:t>
            </a:r>
            <a:r>
              <a:rPr lang="zh-CN" altLang="en-US" sz="2800" dirty="0" smtClean="0">
                <a:latin typeface="+mn-ea"/>
              </a:rPr>
              <a:t>问题</a:t>
            </a:r>
            <a:endParaRPr lang="zh-CN" altLang="en-US" sz="2800" dirty="0">
              <a:latin typeface="+mn-ea"/>
            </a:endParaRPr>
          </a:p>
          <a:p>
            <a:pPr marL="285750" indent="-285750" algn="l" fontAlgn="auto">
              <a:lnSpc>
                <a:spcPct val="150000"/>
              </a:lnSpc>
              <a:spcBef>
                <a:spcPts val="600"/>
              </a:spcBef>
              <a:buClr>
                <a:srgbClr val="FF0000"/>
              </a:buClr>
              <a:buFont typeface="Wingdings" panose="05000000000000000000" charset="0"/>
              <a:buChar char="Ø"/>
            </a:pPr>
            <a:r>
              <a:rPr lang="zh-CN" altLang="en-US" sz="2800" dirty="0">
                <a:latin typeface="+mn-ea"/>
              </a:rPr>
              <a:t>“公能”素质和“创新能力”兼备、南开特色</a:t>
            </a:r>
            <a:r>
              <a:rPr lang="zh-CN" altLang="en-US" sz="2800" dirty="0" smtClean="0">
                <a:latin typeface="+mn-ea"/>
              </a:rPr>
              <a:t>鲜明</a:t>
            </a:r>
            <a:endParaRPr lang="en-US" altLang="zh-CN" sz="2800" dirty="0">
              <a:latin typeface="+mn-ea"/>
            </a:endParaRPr>
          </a:p>
          <a:p>
            <a:pPr marL="285750" indent="-285750" algn="l" fontAlgn="auto">
              <a:lnSpc>
                <a:spcPct val="150000"/>
              </a:lnSpc>
              <a:spcBef>
                <a:spcPts val="600"/>
              </a:spcBef>
              <a:buClr>
                <a:srgbClr val="FF0000"/>
              </a:buClr>
              <a:buFont typeface="Wingdings" panose="05000000000000000000" charset="0"/>
              <a:buChar char="Ø"/>
            </a:pPr>
            <a:r>
              <a:rPr lang="zh-CN" altLang="en-US" sz="2800" dirty="0">
                <a:latin typeface="+mn-ea"/>
              </a:rPr>
              <a:t>化学领域高水平领军人才并逐步跻身国际一流科学家</a:t>
            </a:r>
            <a:r>
              <a:rPr lang="zh-CN" altLang="en-US" sz="2800" dirty="0" smtClean="0">
                <a:latin typeface="+mn-ea"/>
              </a:rPr>
              <a:t>行列</a:t>
            </a:r>
            <a:endParaRPr lang="zh-CN" altLang="en-US" sz="2800" dirty="0">
              <a:latin typeface="+mn-ea"/>
            </a:endParaRPr>
          </a:p>
        </p:txBody>
      </p:sp>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cxnSp>
        <p:nvCxnSpPr>
          <p:cNvPr id="12" name="直接连接符 11"/>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3"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目标定位</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599126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4" name="矩形 3"/>
          <p:cNvSpPr/>
          <p:nvPr/>
        </p:nvSpPr>
        <p:spPr>
          <a:xfrm>
            <a:off x="1111045" y="1305342"/>
            <a:ext cx="10510684" cy="4524315"/>
          </a:xfrm>
          <a:prstGeom prst="rect">
            <a:avLst/>
          </a:prstGeom>
        </p:spPr>
        <p:txBody>
          <a:bodyPr wrap="square">
            <a:spAutoFit/>
          </a:bodyPr>
          <a:lstStyle/>
          <a:p>
            <a:pPr algn="just">
              <a:lnSpc>
                <a:spcPct val="150000"/>
              </a:lnSpc>
              <a:spcBef>
                <a:spcPct val="0"/>
              </a:spcBef>
              <a:buClr>
                <a:srgbClr val="FF0000"/>
              </a:buClr>
              <a:buFont typeface="Wingdings" panose="05000000000000000000" pitchFamily="2" charset="2"/>
              <a:buChar char="Ø"/>
            </a:pPr>
            <a:r>
              <a:rPr lang="zh-CN" altLang="en-US" sz="2400" dirty="0">
                <a:solidFill>
                  <a:srgbClr val="0000FF"/>
                </a:solidFill>
                <a:latin typeface="+mn-ea"/>
              </a:rPr>
              <a:t>专业必修课基本在两年内修完</a:t>
            </a:r>
            <a:endParaRPr lang="en-US" altLang="zh-CN" sz="2400" dirty="0">
              <a:solidFill>
                <a:srgbClr val="0000FF"/>
              </a:solidFill>
              <a:latin typeface="+mn-ea"/>
            </a:endParaRPr>
          </a:p>
          <a:p>
            <a:pPr algn="just">
              <a:lnSpc>
                <a:spcPct val="150000"/>
              </a:lnSpc>
              <a:spcBef>
                <a:spcPct val="0"/>
              </a:spcBef>
              <a:buClr>
                <a:srgbClr val="FF0000"/>
              </a:buClr>
              <a:buFont typeface="Wingdings" panose="05000000000000000000" pitchFamily="2" charset="2"/>
              <a:buChar char="Ø"/>
            </a:pPr>
            <a:r>
              <a:rPr lang="zh-CN" altLang="en-US" sz="2400" dirty="0">
                <a:latin typeface="+mn-ea"/>
              </a:rPr>
              <a:t> 单独小班上课，配备一流教师</a:t>
            </a:r>
            <a:endParaRPr lang="en-US" altLang="zh-CN" sz="2400" dirty="0">
              <a:latin typeface="+mn-ea"/>
            </a:endParaRPr>
          </a:p>
          <a:p>
            <a:pPr algn="just">
              <a:lnSpc>
                <a:spcPct val="150000"/>
              </a:lnSpc>
              <a:spcBef>
                <a:spcPct val="0"/>
              </a:spcBef>
              <a:buClr>
                <a:srgbClr val="FF0000"/>
              </a:buClr>
              <a:buFont typeface="Wingdings" panose="05000000000000000000" pitchFamily="2" charset="2"/>
              <a:buChar char="Ø"/>
            </a:pPr>
            <a:r>
              <a:rPr lang="zh-CN" altLang="en-US" sz="2400" dirty="0" smtClean="0">
                <a:latin typeface="+mn-ea"/>
              </a:rPr>
              <a:t>每月</a:t>
            </a:r>
            <a:r>
              <a:rPr lang="en-US" altLang="zh-CN" sz="2400" dirty="0">
                <a:latin typeface="+mn-ea"/>
              </a:rPr>
              <a:t>1</a:t>
            </a:r>
            <a:r>
              <a:rPr lang="zh-CN" altLang="en-US" sz="2400" dirty="0">
                <a:latin typeface="+mn-ea"/>
              </a:rPr>
              <a:t>次伯苓讲座</a:t>
            </a:r>
            <a:r>
              <a:rPr lang="en-US" altLang="zh-CN" sz="2400" dirty="0">
                <a:latin typeface="+mn-ea"/>
              </a:rPr>
              <a:t>(</a:t>
            </a:r>
            <a:r>
              <a:rPr lang="zh-CN" altLang="en-US" sz="2400" dirty="0">
                <a:solidFill>
                  <a:srgbClr val="0000FF"/>
                </a:solidFill>
                <a:latin typeface="+mn-ea"/>
              </a:rPr>
              <a:t>固定周五晚上</a:t>
            </a:r>
            <a:r>
              <a:rPr lang="en-US" altLang="zh-CN" sz="2400" dirty="0">
                <a:latin typeface="+mn-ea"/>
              </a:rPr>
              <a:t>)</a:t>
            </a:r>
          </a:p>
          <a:p>
            <a:pPr algn="just">
              <a:lnSpc>
                <a:spcPct val="150000"/>
              </a:lnSpc>
              <a:spcBef>
                <a:spcPct val="0"/>
              </a:spcBef>
              <a:buClr>
                <a:srgbClr val="FF0000"/>
              </a:buClr>
              <a:buFont typeface="Wingdings" panose="05000000000000000000" pitchFamily="2" charset="2"/>
              <a:buChar char="Ø"/>
            </a:pPr>
            <a:r>
              <a:rPr lang="en-US" altLang="zh-CN" sz="2400" dirty="0">
                <a:latin typeface="+mn-ea"/>
              </a:rPr>
              <a:t> </a:t>
            </a:r>
            <a:r>
              <a:rPr lang="zh-CN" altLang="en-US" sz="2400" dirty="0">
                <a:latin typeface="+mn-ea"/>
              </a:rPr>
              <a:t>定期组织到科研院所和高校参观交流</a:t>
            </a:r>
            <a:endParaRPr lang="en-US" altLang="zh-CN" sz="2400" dirty="0">
              <a:latin typeface="+mn-ea"/>
            </a:endParaRPr>
          </a:p>
          <a:p>
            <a:pPr algn="just">
              <a:lnSpc>
                <a:spcPct val="150000"/>
              </a:lnSpc>
              <a:spcBef>
                <a:spcPct val="0"/>
              </a:spcBef>
              <a:buClr>
                <a:srgbClr val="FF0000"/>
              </a:buClr>
              <a:buFont typeface="Wingdings" panose="05000000000000000000" pitchFamily="2" charset="2"/>
              <a:buChar char="Ø"/>
            </a:pPr>
            <a:r>
              <a:rPr lang="en-US" altLang="zh-CN" sz="2400" dirty="0">
                <a:latin typeface="+mn-ea"/>
              </a:rPr>
              <a:t> </a:t>
            </a:r>
            <a:r>
              <a:rPr lang="zh-CN" altLang="en-US" sz="2400" dirty="0">
                <a:latin typeface="+mn-ea"/>
              </a:rPr>
              <a:t>资助出国交流交换学习，资助参加学术会议</a:t>
            </a:r>
            <a:endParaRPr lang="en-US" altLang="zh-CN" sz="2400" dirty="0">
              <a:latin typeface="+mn-ea"/>
            </a:endParaRPr>
          </a:p>
          <a:p>
            <a:pPr algn="just">
              <a:lnSpc>
                <a:spcPct val="150000"/>
              </a:lnSpc>
              <a:spcBef>
                <a:spcPct val="0"/>
              </a:spcBef>
              <a:buClr>
                <a:srgbClr val="FF0000"/>
              </a:buClr>
              <a:buFont typeface="Wingdings" panose="05000000000000000000" pitchFamily="2" charset="2"/>
              <a:buChar char="Ø"/>
            </a:pPr>
            <a:r>
              <a:rPr lang="zh-CN" altLang="en-US" sz="2400" dirty="0">
                <a:latin typeface="+mn-ea"/>
              </a:rPr>
              <a:t> 实行动态进出机制，入学时选拔</a:t>
            </a:r>
            <a:r>
              <a:rPr lang="en-US" altLang="zh-CN" sz="2400" dirty="0">
                <a:solidFill>
                  <a:srgbClr val="FF0000"/>
                </a:solidFill>
                <a:latin typeface="+mn-ea"/>
              </a:rPr>
              <a:t>30</a:t>
            </a:r>
            <a:r>
              <a:rPr lang="zh-CN" altLang="en-US" sz="2400" dirty="0">
                <a:latin typeface="+mn-ea"/>
              </a:rPr>
              <a:t>人，两年后保留</a:t>
            </a:r>
            <a:r>
              <a:rPr lang="en-US" altLang="zh-CN" sz="2400" dirty="0">
                <a:solidFill>
                  <a:srgbClr val="FF0000"/>
                </a:solidFill>
                <a:latin typeface="+mn-ea"/>
              </a:rPr>
              <a:t>20</a:t>
            </a:r>
            <a:r>
              <a:rPr lang="zh-CN" altLang="en-US" sz="2400" dirty="0">
                <a:latin typeface="+mn-ea"/>
              </a:rPr>
              <a:t>人左右</a:t>
            </a:r>
          </a:p>
          <a:p>
            <a:pPr algn="just">
              <a:lnSpc>
                <a:spcPct val="150000"/>
              </a:lnSpc>
              <a:spcBef>
                <a:spcPct val="0"/>
              </a:spcBef>
              <a:buClr>
                <a:srgbClr val="FF0000"/>
              </a:buClr>
              <a:buFont typeface="Wingdings" panose="05000000000000000000" pitchFamily="2" charset="2"/>
              <a:buChar char="Ø"/>
            </a:pPr>
            <a:r>
              <a:rPr lang="en-US" altLang="zh-CN" sz="2400" dirty="0">
                <a:latin typeface="+mn-ea"/>
              </a:rPr>
              <a:t> </a:t>
            </a:r>
            <a:r>
              <a:rPr lang="zh-CN" altLang="en-US" sz="2400" dirty="0">
                <a:latin typeface="+mn-ea"/>
              </a:rPr>
              <a:t>大二以后，按研究生模式配备导师，进行科研活动</a:t>
            </a:r>
            <a:endParaRPr lang="en-US" altLang="zh-CN" sz="2400" dirty="0">
              <a:latin typeface="+mn-ea"/>
            </a:endParaRPr>
          </a:p>
          <a:p>
            <a:pPr algn="just">
              <a:lnSpc>
                <a:spcPct val="150000"/>
              </a:lnSpc>
              <a:spcBef>
                <a:spcPct val="0"/>
              </a:spcBef>
              <a:buClr>
                <a:srgbClr val="FF0000"/>
              </a:buClr>
              <a:buFont typeface="Wingdings" panose="05000000000000000000" pitchFamily="2" charset="2"/>
              <a:buChar char="Ø"/>
            </a:pPr>
            <a:r>
              <a:rPr lang="zh-CN" altLang="en-US" sz="2400" dirty="0">
                <a:latin typeface="+mn-ea"/>
              </a:rPr>
              <a:t> 毕业生</a:t>
            </a:r>
            <a:r>
              <a:rPr lang="zh-CN" altLang="en-US" sz="2400" dirty="0">
                <a:solidFill>
                  <a:srgbClr val="FF0000"/>
                </a:solidFill>
                <a:latin typeface="+mn-ea"/>
              </a:rPr>
              <a:t>全部</a:t>
            </a:r>
            <a:r>
              <a:rPr lang="zh-CN" altLang="en-US" sz="2400" dirty="0">
                <a:latin typeface="+mn-ea"/>
              </a:rPr>
              <a:t>具有推荐免试攻读研究生资格</a:t>
            </a:r>
            <a:endParaRPr lang="en-US" altLang="zh-CN" sz="2400" dirty="0">
              <a:latin typeface="+mn-ea"/>
            </a:endParaRPr>
          </a:p>
        </p:txBody>
      </p:sp>
      <p:cxnSp>
        <p:nvCxnSpPr>
          <p:cNvPr id="12" name="直接连接符 11"/>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3" name="标题 66"/>
          <p:cNvSpPr txBox="1">
            <a:spLocks/>
          </p:cNvSpPr>
          <p:nvPr/>
        </p:nvSpPr>
        <p:spPr>
          <a:xfrm>
            <a:off x="40640" y="321310"/>
            <a:ext cx="1768495"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培养方案</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2609351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321374"/>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4" name="矩形 3"/>
          <p:cNvSpPr/>
          <p:nvPr/>
        </p:nvSpPr>
        <p:spPr>
          <a:xfrm>
            <a:off x="1111045" y="1757363"/>
            <a:ext cx="10510684" cy="3970318"/>
          </a:xfrm>
          <a:prstGeom prst="rect">
            <a:avLst/>
          </a:prstGeom>
        </p:spPr>
        <p:txBody>
          <a:bodyPr wrap="square">
            <a:spAutoFit/>
          </a:bodyPr>
          <a:lstStyle/>
          <a:p>
            <a:pPr marL="2158946" indent="-2158946" algn="just">
              <a:lnSpc>
                <a:spcPct val="150000"/>
              </a:lnSpc>
              <a:defRPr/>
            </a:pPr>
            <a:r>
              <a:rPr lang="zh-CN" altLang="en-US" sz="2400" dirty="0">
                <a:solidFill>
                  <a:srgbClr val="0000FF"/>
                </a:solidFill>
                <a:latin typeface="+mn-ea"/>
                <a:sym typeface="+mn-ea"/>
              </a:rPr>
              <a:t>选拨对象</a:t>
            </a:r>
            <a:r>
              <a:rPr lang="zh-CN" altLang="en-US" sz="2400" dirty="0">
                <a:latin typeface="+mn-ea"/>
                <a:sym typeface="+mn-ea"/>
              </a:rPr>
              <a:t>：南开大学新生，自愿报名。</a:t>
            </a:r>
            <a:endParaRPr lang="en-US" altLang="zh-CN" sz="2400" dirty="0">
              <a:latin typeface="+mn-ea"/>
              <a:sym typeface="+mn-ea"/>
            </a:endParaRPr>
          </a:p>
          <a:p>
            <a:pPr algn="just">
              <a:lnSpc>
                <a:spcPct val="150000"/>
              </a:lnSpc>
              <a:defRPr/>
            </a:pPr>
            <a:r>
              <a:rPr lang="zh-CN" altLang="en-US" sz="2400" dirty="0">
                <a:solidFill>
                  <a:srgbClr val="0000FF"/>
                </a:solidFill>
                <a:latin typeface="+mn-ea"/>
                <a:sym typeface="+mn-ea"/>
              </a:rPr>
              <a:t>选拨办法</a:t>
            </a:r>
            <a:r>
              <a:rPr lang="zh-CN" altLang="en-US" sz="2400" dirty="0">
                <a:latin typeface="+mn-ea"/>
                <a:sym typeface="+mn-ea"/>
              </a:rPr>
              <a:t>：笔试</a:t>
            </a:r>
            <a:r>
              <a:rPr lang="en-US" altLang="zh-CN" sz="2400" dirty="0">
                <a:latin typeface="+mn-ea"/>
                <a:sym typeface="+mn-ea"/>
              </a:rPr>
              <a:t>+</a:t>
            </a:r>
            <a:r>
              <a:rPr lang="zh-CN" altLang="en-US" sz="2400" dirty="0">
                <a:latin typeface="+mn-ea"/>
                <a:sym typeface="+mn-ea"/>
              </a:rPr>
              <a:t>面试</a:t>
            </a:r>
            <a:endParaRPr lang="en-US" altLang="zh-CN" sz="2400" dirty="0">
              <a:latin typeface="+mn-ea"/>
              <a:sym typeface="+mn-ea"/>
            </a:endParaRPr>
          </a:p>
          <a:p>
            <a:pPr algn="just">
              <a:lnSpc>
                <a:spcPct val="150000"/>
              </a:lnSpc>
              <a:defRPr/>
            </a:pPr>
            <a:r>
              <a:rPr lang="zh-CN" altLang="en-US" sz="2400" dirty="0">
                <a:solidFill>
                  <a:srgbClr val="0000FF"/>
                </a:solidFill>
                <a:latin typeface="+mn-ea"/>
                <a:sym typeface="+mn-ea"/>
              </a:rPr>
              <a:t>笔试科目</a:t>
            </a:r>
            <a:r>
              <a:rPr lang="zh-CN" altLang="en-US" sz="2400" dirty="0">
                <a:latin typeface="+mn-ea"/>
                <a:sym typeface="+mn-ea"/>
              </a:rPr>
              <a:t>：英语、化学</a:t>
            </a:r>
            <a:r>
              <a:rPr lang="zh-CN" altLang="en-US" sz="2400" dirty="0" smtClean="0">
                <a:latin typeface="+mn-ea"/>
                <a:sym typeface="+mn-ea"/>
              </a:rPr>
              <a:t>（无机化学</a:t>
            </a:r>
            <a:r>
              <a:rPr lang="zh-CN" altLang="en-US" sz="2400" dirty="0">
                <a:latin typeface="+mn-ea"/>
                <a:sym typeface="+mn-ea"/>
              </a:rPr>
              <a:t>、</a:t>
            </a:r>
            <a:r>
              <a:rPr lang="zh-CN" altLang="en-US" sz="2400" dirty="0" smtClean="0">
                <a:latin typeface="+mn-ea"/>
                <a:sym typeface="+mn-ea"/>
              </a:rPr>
              <a:t>有机化学</a:t>
            </a:r>
            <a:r>
              <a:rPr lang="zh-CN" altLang="en-US" sz="2400" dirty="0">
                <a:latin typeface="+mn-ea"/>
                <a:sym typeface="+mn-ea"/>
              </a:rPr>
              <a:t>）、数学</a:t>
            </a:r>
            <a:endParaRPr lang="en-US" altLang="zh-CN" sz="2400" dirty="0">
              <a:latin typeface="+mn-ea"/>
              <a:sym typeface="+mn-ea"/>
            </a:endParaRPr>
          </a:p>
          <a:p>
            <a:pPr algn="just">
              <a:lnSpc>
                <a:spcPct val="150000"/>
              </a:lnSpc>
              <a:defRPr/>
            </a:pPr>
            <a:r>
              <a:rPr lang="zh-CN" altLang="en-US" sz="2400" dirty="0" smtClean="0">
                <a:latin typeface="+mn-ea"/>
                <a:sym typeface="+mn-ea"/>
              </a:rPr>
              <a:t>                 根据笔试成绩划定</a:t>
            </a:r>
            <a:r>
              <a:rPr lang="zh-CN" altLang="en-US" sz="2400" dirty="0" smtClean="0">
                <a:solidFill>
                  <a:srgbClr val="0000FF"/>
                </a:solidFill>
                <a:latin typeface="+mn-ea"/>
                <a:sym typeface="+mn-ea"/>
              </a:rPr>
              <a:t>英语、化学</a:t>
            </a:r>
            <a:r>
              <a:rPr lang="zh-CN" altLang="en-US" sz="2400" dirty="0" smtClean="0">
                <a:latin typeface="+mn-ea"/>
                <a:sym typeface="+mn-ea"/>
              </a:rPr>
              <a:t>和</a:t>
            </a:r>
            <a:r>
              <a:rPr lang="zh-CN" altLang="en-US" sz="2400" dirty="0">
                <a:solidFill>
                  <a:srgbClr val="0000FF"/>
                </a:solidFill>
                <a:latin typeface="+mn-ea"/>
                <a:sym typeface="+mn-ea"/>
              </a:rPr>
              <a:t>总分</a:t>
            </a:r>
            <a:r>
              <a:rPr lang="zh-CN" altLang="en-US" sz="2400" dirty="0">
                <a:latin typeface="+mn-ea"/>
                <a:sym typeface="+mn-ea"/>
              </a:rPr>
              <a:t>分数线，确定面试</a:t>
            </a:r>
            <a:r>
              <a:rPr lang="zh-CN" altLang="en-US" sz="2400" dirty="0" smtClean="0">
                <a:latin typeface="+mn-ea"/>
                <a:sym typeface="+mn-ea"/>
              </a:rPr>
              <a:t>名单</a:t>
            </a:r>
            <a:endParaRPr lang="en-US" altLang="zh-CN" sz="2400" dirty="0" smtClean="0">
              <a:latin typeface="+mn-ea"/>
              <a:sym typeface="+mn-ea"/>
            </a:endParaRPr>
          </a:p>
          <a:p>
            <a:pPr algn="just">
              <a:lnSpc>
                <a:spcPct val="150000"/>
              </a:lnSpc>
              <a:defRPr/>
            </a:pPr>
            <a:r>
              <a:rPr lang="zh-CN" altLang="en-US" sz="2400" dirty="0">
                <a:solidFill>
                  <a:srgbClr val="2825FD"/>
                </a:solidFill>
                <a:latin typeface="+mn-ea"/>
                <a:sym typeface="+mn-ea"/>
              </a:rPr>
              <a:t>综合素质</a:t>
            </a:r>
            <a:r>
              <a:rPr lang="zh-CN" altLang="en-US" sz="2400" dirty="0" smtClean="0">
                <a:solidFill>
                  <a:srgbClr val="2825FD"/>
                </a:solidFill>
                <a:latin typeface="+mn-ea"/>
                <a:sym typeface="+mn-ea"/>
              </a:rPr>
              <a:t>面试</a:t>
            </a:r>
            <a:r>
              <a:rPr lang="zh-CN" altLang="en-US" sz="2400" dirty="0" smtClean="0">
                <a:latin typeface="+mn-ea"/>
                <a:sym typeface="+mn-ea"/>
              </a:rPr>
              <a:t>：根据面试成绩以及笔试</a:t>
            </a:r>
            <a:r>
              <a:rPr lang="zh-CN" altLang="en-US" sz="2400" dirty="0">
                <a:latin typeface="+mn-ea"/>
                <a:sym typeface="+mn-ea"/>
              </a:rPr>
              <a:t>成绩，确定最后</a:t>
            </a:r>
            <a:r>
              <a:rPr lang="zh-CN" altLang="en-US" sz="2400" dirty="0" smtClean="0">
                <a:latin typeface="+mn-ea"/>
                <a:sym typeface="+mn-ea"/>
              </a:rPr>
              <a:t>入选名单</a:t>
            </a:r>
            <a:endParaRPr lang="en-US" altLang="zh-CN" sz="2400" dirty="0" smtClean="0">
              <a:latin typeface="+mn-ea"/>
              <a:sym typeface="+mn-ea"/>
            </a:endParaRPr>
          </a:p>
          <a:p>
            <a:pPr algn="just">
              <a:lnSpc>
                <a:spcPct val="150000"/>
              </a:lnSpc>
              <a:defRPr/>
            </a:pPr>
            <a:r>
              <a:rPr lang="zh-CN" altLang="en-US" sz="2400" dirty="0" smtClean="0">
                <a:latin typeface="+mn-ea"/>
                <a:sym typeface="+mn-ea"/>
              </a:rPr>
              <a:t>                        面试</a:t>
            </a:r>
            <a:r>
              <a:rPr lang="zh-CN" altLang="en-US" sz="2400" dirty="0">
                <a:latin typeface="+mn-ea"/>
                <a:sym typeface="+mn-ea"/>
              </a:rPr>
              <a:t>成绩低于</a:t>
            </a:r>
            <a:r>
              <a:rPr lang="en-US" altLang="zh-CN" sz="2400" dirty="0">
                <a:latin typeface="+mn-ea"/>
                <a:sym typeface="+mn-ea"/>
              </a:rPr>
              <a:t>60</a:t>
            </a:r>
            <a:r>
              <a:rPr lang="zh-CN" altLang="en-US" sz="2400" dirty="0">
                <a:latin typeface="+mn-ea"/>
                <a:sym typeface="+mn-ea"/>
              </a:rPr>
              <a:t>分（不含</a:t>
            </a:r>
            <a:r>
              <a:rPr lang="en-US" altLang="zh-CN" sz="2400" dirty="0">
                <a:latin typeface="+mn-ea"/>
                <a:sym typeface="+mn-ea"/>
              </a:rPr>
              <a:t>60</a:t>
            </a:r>
            <a:r>
              <a:rPr lang="zh-CN" altLang="en-US" sz="2400" dirty="0" smtClean="0">
                <a:latin typeface="+mn-ea"/>
                <a:sym typeface="+mn-ea"/>
              </a:rPr>
              <a:t>分</a:t>
            </a:r>
            <a:r>
              <a:rPr lang="zh-CN" altLang="en-US" sz="2400" dirty="0">
                <a:latin typeface="+mn-ea"/>
                <a:sym typeface="+mn-ea"/>
              </a:rPr>
              <a:t>）</a:t>
            </a:r>
            <a:r>
              <a:rPr lang="zh-CN" altLang="en-US" sz="2400" dirty="0" smtClean="0">
                <a:latin typeface="+mn-ea"/>
                <a:sym typeface="+mn-ea"/>
              </a:rPr>
              <a:t>为</a:t>
            </a:r>
            <a:r>
              <a:rPr lang="zh-CN" altLang="en-US" sz="2400" dirty="0">
                <a:latin typeface="+mn-ea"/>
                <a:sym typeface="+mn-ea"/>
              </a:rPr>
              <a:t>复试不合格，复试</a:t>
            </a:r>
            <a:r>
              <a:rPr lang="zh-CN" altLang="en-US" sz="2400" dirty="0" smtClean="0">
                <a:latin typeface="+mn-ea"/>
                <a:sym typeface="+mn-ea"/>
              </a:rPr>
              <a:t>不合格                   的</a:t>
            </a:r>
            <a:r>
              <a:rPr lang="zh-CN" altLang="en-US" sz="2400" dirty="0">
                <a:latin typeface="+mn-ea"/>
                <a:sym typeface="+mn-ea"/>
              </a:rPr>
              <a:t>学生不予录取，不再进行录取成绩的</a:t>
            </a:r>
            <a:r>
              <a:rPr lang="zh-CN" altLang="en-US" sz="2400">
                <a:latin typeface="+mn-ea"/>
                <a:sym typeface="+mn-ea"/>
              </a:rPr>
              <a:t>加权</a:t>
            </a:r>
            <a:r>
              <a:rPr lang="zh-CN" altLang="en-US" sz="2400" smtClean="0">
                <a:latin typeface="+mn-ea"/>
                <a:sym typeface="+mn-ea"/>
              </a:rPr>
              <a:t>计算</a:t>
            </a:r>
            <a:endParaRPr lang="en-US" altLang="zh-CN" sz="2400" dirty="0">
              <a:latin typeface="+mn-ea"/>
              <a:sym typeface="+mn-ea"/>
            </a:endParaRPr>
          </a:p>
        </p:txBody>
      </p:sp>
      <p:cxnSp>
        <p:nvCxnSpPr>
          <p:cNvPr id="9" name="直接连接符 8"/>
          <p:cNvCxnSpPr/>
          <p:nvPr/>
        </p:nvCxnSpPr>
        <p:spPr>
          <a:xfrm>
            <a:off x="40640" y="845456"/>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3"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选拔情况</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33992748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4" name="矩形 3"/>
          <p:cNvSpPr/>
          <p:nvPr/>
        </p:nvSpPr>
        <p:spPr>
          <a:xfrm>
            <a:off x="1071716" y="1619712"/>
            <a:ext cx="10510684" cy="4118050"/>
          </a:xfrm>
          <a:prstGeom prst="rect">
            <a:avLst/>
          </a:prstGeom>
        </p:spPr>
        <p:txBody>
          <a:bodyPr wrap="square">
            <a:spAutoFit/>
          </a:bodyPr>
          <a:lstStyle/>
          <a:p>
            <a:pPr algn="just">
              <a:lnSpc>
                <a:spcPct val="130000"/>
              </a:lnSpc>
              <a:spcBef>
                <a:spcPct val="0"/>
              </a:spcBef>
              <a:buClrTx/>
              <a:buFont typeface="Monotype Sorts"/>
              <a:buNone/>
            </a:pPr>
            <a:r>
              <a:rPr lang="zh-CN" altLang="en-US" sz="2400" dirty="0">
                <a:solidFill>
                  <a:srgbClr val="0000FF"/>
                </a:solidFill>
                <a:latin typeface="+mn-ea"/>
              </a:rPr>
              <a:t>主动退出</a:t>
            </a:r>
            <a:r>
              <a:rPr lang="zh-CN" altLang="en-US" sz="2400" dirty="0">
                <a:latin typeface="+mn-ea"/>
              </a:rPr>
              <a:t>：学生发现自己不适合，主动退出</a:t>
            </a:r>
            <a:endParaRPr lang="en-US" altLang="zh-CN" sz="2400" dirty="0">
              <a:latin typeface="+mn-ea"/>
            </a:endParaRPr>
          </a:p>
          <a:p>
            <a:pPr algn="just">
              <a:lnSpc>
                <a:spcPct val="130000"/>
              </a:lnSpc>
              <a:spcBef>
                <a:spcPct val="0"/>
              </a:spcBef>
              <a:buClrTx/>
              <a:buFont typeface="Monotype Sorts"/>
              <a:buNone/>
            </a:pPr>
            <a:r>
              <a:rPr lang="zh-CN" altLang="en-US" sz="2400" dirty="0">
                <a:solidFill>
                  <a:srgbClr val="0000FF"/>
                </a:solidFill>
                <a:latin typeface="+mn-ea"/>
              </a:rPr>
              <a:t>挂科退出</a:t>
            </a:r>
            <a:r>
              <a:rPr lang="zh-CN" altLang="en-US" sz="2400" dirty="0">
                <a:latin typeface="+mn-ea"/>
              </a:rPr>
              <a:t>：必修课和指定选修课挂科，或者学分绩低于</a:t>
            </a:r>
            <a:r>
              <a:rPr lang="en-US" altLang="zh-CN" sz="2400" dirty="0">
                <a:latin typeface="+mn-ea"/>
              </a:rPr>
              <a:t>80</a:t>
            </a:r>
            <a:r>
              <a:rPr lang="zh-CN" altLang="en-US" sz="2400" dirty="0">
                <a:latin typeface="+mn-ea"/>
              </a:rPr>
              <a:t>分，自动退出</a:t>
            </a:r>
            <a:endParaRPr lang="en-US" altLang="zh-CN" sz="2400" dirty="0">
              <a:latin typeface="+mn-ea"/>
            </a:endParaRPr>
          </a:p>
          <a:p>
            <a:pPr algn="just">
              <a:lnSpc>
                <a:spcPct val="130000"/>
              </a:lnSpc>
              <a:spcBef>
                <a:spcPct val="0"/>
              </a:spcBef>
              <a:buClrTx/>
              <a:buFontTx/>
              <a:buNone/>
            </a:pPr>
            <a:r>
              <a:rPr lang="zh-CN" altLang="en-US" sz="2400" dirty="0">
                <a:solidFill>
                  <a:srgbClr val="0000FF"/>
                </a:solidFill>
                <a:latin typeface="+mn-ea"/>
              </a:rPr>
              <a:t>末尾退出</a:t>
            </a:r>
            <a:r>
              <a:rPr lang="zh-CN" altLang="en-US" sz="2400" dirty="0">
                <a:latin typeface="+mn-ea"/>
              </a:rPr>
              <a:t>：一年后，若退出人数不足</a:t>
            </a:r>
            <a:r>
              <a:rPr lang="en-US" altLang="zh-CN" sz="2400" dirty="0">
                <a:solidFill>
                  <a:srgbClr val="0000FF"/>
                </a:solidFill>
                <a:latin typeface="+mn-ea"/>
              </a:rPr>
              <a:t>5</a:t>
            </a:r>
            <a:r>
              <a:rPr lang="zh-CN" altLang="en-US" sz="2400" dirty="0">
                <a:latin typeface="+mn-ea"/>
              </a:rPr>
              <a:t>人，则必修课学分绩</a:t>
            </a:r>
            <a:r>
              <a:rPr lang="zh-CN" altLang="en-US" sz="2400" dirty="0" smtClean="0">
                <a:latin typeface="+mn-ea"/>
              </a:rPr>
              <a:t>排名</a:t>
            </a:r>
            <a:r>
              <a:rPr lang="zh-CN" altLang="en-US" sz="2400" dirty="0">
                <a:latin typeface="+mn-ea"/>
              </a:rPr>
              <a:t>靠后者退出，使退出总人数达到</a:t>
            </a:r>
            <a:r>
              <a:rPr lang="en-US" altLang="zh-CN" sz="2400" dirty="0">
                <a:solidFill>
                  <a:srgbClr val="0000FF"/>
                </a:solidFill>
                <a:latin typeface="+mn-ea"/>
              </a:rPr>
              <a:t>5</a:t>
            </a:r>
            <a:r>
              <a:rPr lang="zh-CN" altLang="en-US" sz="2400" dirty="0" smtClean="0">
                <a:latin typeface="+mn-ea"/>
              </a:rPr>
              <a:t>人</a:t>
            </a:r>
            <a:endParaRPr lang="en-US" altLang="zh-CN" sz="2400" dirty="0">
              <a:latin typeface="+mn-ea"/>
            </a:endParaRPr>
          </a:p>
          <a:p>
            <a:pPr algn="just">
              <a:lnSpc>
                <a:spcPct val="130000"/>
              </a:lnSpc>
              <a:spcBef>
                <a:spcPct val="0"/>
              </a:spcBef>
              <a:buClrTx/>
              <a:buFont typeface="Monotype Sorts"/>
              <a:buNone/>
            </a:pPr>
            <a:r>
              <a:rPr lang="zh-CN" altLang="en-US" sz="2400" dirty="0">
                <a:solidFill>
                  <a:srgbClr val="0000FF"/>
                </a:solidFill>
                <a:latin typeface="+mn-ea"/>
              </a:rPr>
              <a:t>中期考核</a:t>
            </a:r>
            <a:r>
              <a:rPr lang="zh-CN" altLang="en-US" sz="2400" dirty="0">
                <a:latin typeface="+mn-ea"/>
              </a:rPr>
              <a:t>：两年后，根据必修课学分绩和综合素质考核，只保留</a:t>
            </a:r>
            <a:r>
              <a:rPr lang="en-US" altLang="zh-CN" sz="2400" dirty="0">
                <a:solidFill>
                  <a:srgbClr val="FF0000"/>
                </a:solidFill>
                <a:latin typeface="+mn-ea"/>
              </a:rPr>
              <a:t>20</a:t>
            </a:r>
            <a:r>
              <a:rPr lang="zh-CN" altLang="en-US" sz="2400" dirty="0">
                <a:latin typeface="+mn-ea"/>
              </a:rPr>
              <a:t>人左右。第五学期末，根据参加科研</a:t>
            </a:r>
            <a:r>
              <a:rPr lang="zh-CN" altLang="en-US" sz="2400" dirty="0" smtClean="0">
                <a:latin typeface="+mn-ea"/>
              </a:rPr>
              <a:t>训练和综合面试情况</a:t>
            </a:r>
            <a:r>
              <a:rPr lang="zh-CN" altLang="en-US" sz="2400" dirty="0">
                <a:latin typeface="+mn-ea"/>
              </a:rPr>
              <a:t>，不合格者</a:t>
            </a:r>
            <a:r>
              <a:rPr lang="zh-CN" altLang="en-US" sz="2400" dirty="0" smtClean="0">
                <a:latin typeface="+mn-ea"/>
              </a:rPr>
              <a:t>退出</a:t>
            </a:r>
            <a:endParaRPr lang="en-US" altLang="zh-CN" sz="2400" dirty="0">
              <a:latin typeface="+mn-ea"/>
            </a:endParaRPr>
          </a:p>
          <a:p>
            <a:pPr algn="just">
              <a:lnSpc>
                <a:spcPct val="50000"/>
              </a:lnSpc>
              <a:spcBef>
                <a:spcPct val="0"/>
              </a:spcBef>
              <a:buClrTx/>
              <a:buFont typeface="Monotype Sorts"/>
              <a:buNone/>
            </a:pPr>
            <a:endParaRPr lang="en-US" altLang="zh-CN" sz="2400" dirty="0">
              <a:latin typeface="+mn-ea"/>
            </a:endParaRPr>
          </a:p>
          <a:p>
            <a:pPr algn="just">
              <a:lnSpc>
                <a:spcPct val="130000"/>
              </a:lnSpc>
              <a:spcBef>
                <a:spcPct val="0"/>
              </a:spcBef>
              <a:buClr>
                <a:srgbClr val="FF0000"/>
              </a:buClr>
              <a:buFont typeface="Wingdings" panose="05000000000000000000" pitchFamily="2" charset="2"/>
              <a:buChar char="Ø"/>
            </a:pPr>
            <a:r>
              <a:rPr lang="zh-CN" altLang="en-US" sz="2400" dirty="0">
                <a:latin typeface="+mn-ea"/>
              </a:rPr>
              <a:t>伯苓班退出后</a:t>
            </a:r>
            <a:r>
              <a:rPr lang="en-US" altLang="zh-CN" sz="2400" dirty="0">
                <a:latin typeface="+mn-ea"/>
              </a:rPr>
              <a:t>, </a:t>
            </a:r>
            <a:r>
              <a:rPr lang="zh-CN" altLang="en-US" sz="2400" dirty="0">
                <a:latin typeface="+mn-ea"/>
              </a:rPr>
              <a:t>专业必修课</a:t>
            </a:r>
            <a:r>
              <a:rPr lang="en-US" altLang="zh-CN" sz="2400" dirty="0">
                <a:latin typeface="+mn-ea"/>
              </a:rPr>
              <a:t>(</a:t>
            </a:r>
            <a:r>
              <a:rPr lang="zh-CN" altLang="en-US" sz="2400" dirty="0">
                <a:latin typeface="+mn-ea"/>
              </a:rPr>
              <a:t>课号不同</a:t>
            </a:r>
            <a:r>
              <a:rPr lang="en-US" altLang="zh-CN" sz="2400" dirty="0">
                <a:latin typeface="+mn-ea"/>
              </a:rPr>
              <a:t>)</a:t>
            </a:r>
            <a:r>
              <a:rPr lang="zh-CN" altLang="en-US" sz="2400" dirty="0">
                <a:latin typeface="+mn-ea"/>
              </a:rPr>
              <a:t>挂科记录不带入新</a:t>
            </a:r>
            <a:r>
              <a:rPr lang="zh-CN" altLang="en-US" sz="2400" dirty="0" smtClean="0">
                <a:latin typeface="+mn-ea"/>
              </a:rPr>
              <a:t>专业</a:t>
            </a:r>
            <a:endParaRPr lang="en-US" altLang="zh-CN" sz="2400" dirty="0">
              <a:latin typeface="+mn-ea"/>
            </a:endParaRPr>
          </a:p>
          <a:p>
            <a:pPr algn="just">
              <a:lnSpc>
                <a:spcPct val="130000"/>
              </a:lnSpc>
              <a:spcBef>
                <a:spcPct val="0"/>
              </a:spcBef>
              <a:buClr>
                <a:srgbClr val="FF0000"/>
              </a:buClr>
              <a:buFont typeface="Wingdings" panose="05000000000000000000" pitchFamily="2" charset="2"/>
              <a:buChar char="Ø"/>
            </a:pPr>
            <a:r>
              <a:rPr lang="zh-CN" altLang="en-US" sz="2400" dirty="0">
                <a:solidFill>
                  <a:srgbClr val="0000FF"/>
                </a:solidFill>
                <a:latin typeface="+mn-ea"/>
              </a:rPr>
              <a:t>化学伯苓班学生不允许转院，不许双修和辅</a:t>
            </a:r>
            <a:r>
              <a:rPr lang="zh-CN" altLang="en-US" sz="2400" dirty="0" smtClean="0">
                <a:solidFill>
                  <a:srgbClr val="0000FF"/>
                </a:solidFill>
                <a:latin typeface="+mn-ea"/>
              </a:rPr>
              <a:t>修</a:t>
            </a:r>
            <a:endParaRPr lang="en-US" altLang="zh-CN" sz="2400" dirty="0">
              <a:latin typeface="+mn-ea"/>
            </a:endParaRPr>
          </a:p>
        </p:txBody>
      </p:sp>
      <p:cxnSp>
        <p:nvCxnSpPr>
          <p:cNvPr id="9" name="直接连接符 8"/>
          <p:cNvCxnSpPr/>
          <p:nvPr/>
        </p:nvCxnSpPr>
        <p:spPr>
          <a:xfrm>
            <a:off x="40640" y="845456"/>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3"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退出机制</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4263835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4" name="矩形 3"/>
          <p:cNvSpPr/>
          <p:nvPr/>
        </p:nvSpPr>
        <p:spPr>
          <a:xfrm>
            <a:off x="1071716" y="1619712"/>
            <a:ext cx="10510684" cy="3131498"/>
          </a:xfrm>
          <a:prstGeom prst="rect">
            <a:avLst/>
          </a:prstGeom>
        </p:spPr>
        <p:txBody>
          <a:bodyPr wrap="square">
            <a:spAutoFit/>
          </a:bodyPr>
          <a:lstStyle/>
          <a:p>
            <a:pPr>
              <a:lnSpc>
                <a:spcPct val="130000"/>
              </a:lnSpc>
              <a:spcBef>
                <a:spcPct val="0"/>
              </a:spcBef>
              <a:buClr>
                <a:srgbClr val="FF0000"/>
              </a:buClr>
              <a:buFont typeface="Monotype Sorts"/>
              <a:buNone/>
            </a:pPr>
            <a:r>
              <a:rPr lang="zh-CN" altLang="en-US" sz="2400" dirty="0">
                <a:solidFill>
                  <a:srgbClr val="FF0000"/>
                </a:solidFill>
                <a:latin typeface="+mn-ea"/>
              </a:rPr>
              <a:t>大一、大二结束后各有一次转入</a:t>
            </a:r>
            <a:r>
              <a:rPr lang="zh-CN" altLang="en-US" sz="2400" dirty="0" smtClean="0">
                <a:solidFill>
                  <a:srgbClr val="FF0000"/>
                </a:solidFill>
                <a:latin typeface="+mn-ea"/>
              </a:rPr>
              <a:t>机会</a:t>
            </a:r>
            <a:endParaRPr lang="en-US" altLang="zh-CN" sz="2400" dirty="0">
              <a:solidFill>
                <a:srgbClr val="FF0000"/>
              </a:solidFill>
              <a:latin typeface="+mn-ea"/>
            </a:endParaRPr>
          </a:p>
          <a:p>
            <a:pPr>
              <a:lnSpc>
                <a:spcPct val="130000"/>
              </a:lnSpc>
              <a:spcBef>
                <a:spcPct val="0"/>
              </a:spcBef>
              <a:buClr>
                <a:srgbClr val="FF0000"/>
              </a:buClr>
              <a:buFont typeface="Monotype Sorts"/>
              <a:buNone/>
            </a:pPr>
            <a:r>
              <a:rPr lang="zh-CN" altLang="en-US" sz="2400" dirty="0">
                <a:latin typeface="+mn-ea"/>
              </a:rPr>
              <a:t>普通班学生若想转入伯苓班需满足以下条件：</a:t>
            </a:r>
          </a:p>
          <a:p>
            <a:pPr>
              <a:lnSpc>
                <a:spcPct val="130000"/>
              </a:lnSpc>
              <a:spcBef>
                <a:spcPts val="800"/>
              </a:spcBef>
              <a:buClr>
                <a:srgbClr val="FF0000"/>
              </a:buClr>
              <a:buFont typeface="Wingdings" panose="05000000000000000000" pitchFamily="2" charset="2"/>
              <a:buChar char="Ø"/>
            </a:pPr>
            <a:r>
              <a:rPr lang="en-US" altLang="zh-CN" sz="2400" dirty="0" smtClean="0">
                <a:latin typeface="+mn-ea"/>
              </a:rPr>
              <a:t> </a:t>
            </a:r>
            <a:r>
              <a:rPr lang="zh-CN" altLang="en-US" sz="2400" dirty="0" smtClean="0">
                <a:latin typeface="+mn-ea"/>
              </a:rPr>
              <a:t>按照</a:t>
            </a:r>
            <a:r>
              <a:rPr lang="zh-CN" altLang="en-US" sz="2400" dirty="0">
                <a:latin typeface="+mn-ea"/>
              </a:rPr>
              <a:t>伯苓班培养方案提前修读</a:t>
            </a:r>
            <a:r>
              <a:rPr lang="zh-CN" altLang="en-US" sz="2400" dirty="0" smtClean="0">
                <a:solidFill>
                  <a:srgbClr val="FF0000"/>
                </a:solidFill>
                <a:latin typeface="+mn-ea"/>
              </a:rPr>
              <a:t>必修课程</a:t>
            </a:r>
            <a:r>
              <a:rPr lang="zh-CN" altLang="en-US" sz="2400" dirty="0" smtClean="0">
                <a:latin typeface="+mn-ea"/>
              </a:rPr>
              <a:t>如：有机化学</a:t>
            </a:r>
            <a:r>
              <a:rPr lang="en-US" altLang="zh-CN" sz="2400" dirty="0" smtClean="0">
                <a:latin typeface="+mn-ea"/>
              </a:rPr>
              <a:t>2-2</a:t>
            </a:r>
            <a:r>
              <a:rPr lang="zh-CN" altLang="en-US" sz="2400" dirty="0" smtClean="0">
                <a:latin typeface="+mn-ea"/>
              </a:rPr>
              <a:t>、有机化学</a:t>
            </a:r>
            <a:r>
              <a:rPr lang="zh-CN" altLang="en-US" sz="2400" dirty="0">
                <a:latin typeface="+mn-ea"/>
              </a:rPr>
              <a:t>实验</a:t>
            </a:r>
            <a:r>
              <a:rPr lang="en-US" altLang="zh-CN" sz="2400" dirty="0" smtClean="0">
                <a:latin typeface="+mn-ea"/>
              </a:rPr>
              <a:t>2-1</a:t>
            </a:r>
            <a:r>
              <a:rPr lang="zh-CN" altLang="en-US" sz="2400" dirty="0" smtClean="0">
                <a:latin typeface="+mn-ea"/>
              </a:rPr>
              <a:t>和</a:t>
            </a:r>
            <a:r>
              <a:rPr lang="zh-CN" altLang="en-US" sz="2400" dirty="0">
                <a:solidFill>
                  <a:srgbClr val="FF0000"/>
                </a:solidFill>
                <a:latin typeface="+mn-ea"/>
              </a:rPr>
              <a:t>指定选修</a:t>
            </a:r>
            <a:r>
              <a:rPr lang="zh-CN" altLang="en-US" sz="2400" dirty="0" smtClean="0">
                <a:solidFill>
                  <a:srgbClr val="FF0000"/>
                </a:solidFill>
                <a:latin typeface="+mn-ea"/>
              </a:rPr>
              <a:t>课程</a:t>
            </a:r>
            <a:r>
              <a:rPr lang="zh-CN" altLang="en-US" sz="2400" dirty="0" smtClean="0">
                <a:latin typeface="+mn-ea"/>
              </a:rPr>
              <a:t>，按</a:t>
            </a:r>
            <a:r>
              <a:rPr lang="zh-CN" altLang="en-US" sz="2400" dirty="0">
                <a:latin typeface="+mn-ea"/>
              </a:rPr>
              <a:t>教学进度取得相应的通识必修课学分以及与伯苓班相同的专业必修课</a:t>
            </a:r>
            <a:r>
              <a:rPr lang="zh-CN" altLang="en-US" sz="2400" dirty="0" smtClean="0">
                <a:latin typeface="+mn-ea"/>
              </a:rPr>
              <a:t>学分</a:t>
            </a:r>
            <a:endParaRPr lang="en-US" altLang="zh-CN" sz="2400" dirty="0" smtClean="0">
              <a:latin typeface="+mn-ea"/>
            </a:endParaRPr>
          </a:p>
          <a:p>
            <a:pPr>
              <a:lnSpc>
                <a:spcPct val="130000"/>
              </a:lnSpc>
              <a:spcBef>
                <a:spcPts val="800"/>
              </a:spcBef>
              <a:buClr>
                <a:srgbClr val="FF0000"/>
              </a:buClr>
              <a:buFont typeface="Wingdings" panose="05000000000000000000" pitchFamily="2" charset="2"/>
              <a:buChar char="Ø"/>
            </a:pPr>
            <a:r>
              <a:rPr lang="en-US" altLang="zh-CN" sz="2400" dirty="0" smtClean="0">
                <a:latin typeface="+mn-ea"/>
              </a:rPr>
              <a:t> </a:t>
            </a:r>
            <a:r>
              <a:rPr lang="zh-CN" altLang="en-US" sz="2400" dirty="0">
                <a:solidFill>
                  <a:srgbClr val="FF0000"/>
                </a:solidFill>
                <a:latin typeface="+mn-ea"/>
              </a:rPr>
              <a:t>转入当年，必修课平均学分绩不得低于伯苓班同学最后一</a:t>
            </a:r>
            <a:r>
              <a:rPr lang="zh-CN" altLang="en-US" sz="2400" dirty="0" smtClean="0">
                <a:solidFill>
                  <a:srgbClr val="FF0000"/>
                </a:solidFill>
                <a:latin typeface="+mn-ea"/>
              </a:rPr>
              <a:t>名</a:t>
            </a:r>
            <a:endParaRPr lang="zh-CN" altLang="en-US" sz="2400" dirty="0">
              <a:solidFill>
                <a:srgbClr val="FF0000"/>
              </a:solidFill>
              <a:latin typeface="+mn-ea"/>
            </a:endParaRPr>
          </a:p>
        </p:txBody>
      </p:sp>
      <p:cxnSp>
        <p:nvCxnSpPr>
          <p:cNvPr id="9" name="直接连接符 8"/>
          <p:cNvCxnSpPr/>
          <p:nvPr/>
        </p:nvCxnSpPr>
        <p:spPr>
          <a:xfrm>
            <a:off x="40640" y="835025"/>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2"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转入机制</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25423223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40.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1.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4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3.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4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5.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4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7.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48.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9.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50.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1.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5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3.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5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5.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5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7.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58.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9.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60.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1.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6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3.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7.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8.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62,&quot;width&quot;:8134}"/>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7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51.03937007874,&quot;width&quot;:5278.174803149606}"/>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62,&quot;width&quot;:8134}"/>
</p:tagLst>
</file>

<file path=ppt/tags/tag7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62,&quot;width&quot;:8134}"/>
</p:tagLst>
</file>

<file path=ppt/tags/tag7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62,&quot;width&quot;:8134}"/>
</p:tagLst>
</file>

<file path=ppt/tags/tag7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62,&quot;width&quot;:8134}"/>
</p:tagLst>
</file>

<file path=ppt/tags/tag7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4"/>
  <p:tag name="KSO_WM_UNIT_TYPE" val="m_h_f"/>
  <p:tag name="KSO_WM_UNIT_INDEX" val="1_1_1"/>
  <p:tag name="KSO_WM_UNIT_ID" val="diagram160354_5*m_h_f*1_1_1"/>
  <p:tag name="KSO_WM_UNIT_CLEAR" val="1"/>
  <p:tag name="KSO_WM_UNIT_LAYERLEVEL" val="1_1_1"/>
  <p:tag name="KSO_WM_UNIT_VALUE" val="21"/>
  <p:tag name="KSO_WM_UNIT_HIGHLIGHT" val="0"/>
  <p:tag name="KSO_WM_UNIT_COMPATIBLE" val="0"/>
  <p:tag name="KSO_WM_UNIT_PRESET_TEXT_INDEX" val="4"/>
  <p:tag name="KSO_WM_UNIT_PRESET_TEXT_LEN" val="40"/>
  <p:tag name="KSO_WM_DIAGRAM_GROUP_CODE" val="m1-1"/>
  <p:tag name="KSO_WM_UNIT_BIND_DECORATION_IDS" val="diagram160354_5*m_i*1_2"/>
  <p:tag name="KSO_WM_UNIT_TEXT_FILL_FORE_SCHEMECOLOR_INDEX" val="15"/>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2252</Words>
  <Application>Microsoft Office PowerPoint</Application>
  <PresentationFormat>宽屏</PresentationFormat>
  <Paragraphs>511</Paragraphs>
  <Slides>27</Slides>
  <Notes>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27</vt:i4>
      </vt:variant>
    </vt:vector>
  </HeadingPairs>
  <TitlesOfParts>
    <vt:vector size="39" baseType="lpstr">
      <vt:lpstr>Monotype Sorts</vt:lpstr>
      <vt:lpstr>方正兰亭准黑_GBK</vt:lpstr>
      <vt:lpstr>黑体</vt:lpstr>
      <vt:lpstr>思源黑体 CN Regular</vt:lpstr>
      <vt:lpstr>宋体</vt:lpstr>
      <vt:lpstr>微软雅黑</vt:lpstr>
      <vt:lpstr>Arial</vt:lpstr>
      <vt:lpstr>Bahnschrift</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Windows User</cp:lastModifiedBy>
  <cp:revision>164</cp:revision>
  <dcterms:created xsi:type="dcterms:W3CDTF">2019-05-20T02:26:00Z</dcterms:created>
  <dcterms:modified xsi:type="dcterms:W3CDTF">2023-07-30T03:27:36Z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ies>
</file>