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
  </p:notesMasterIdLst>
  <p:sldIdLst>
    <p:sldId id="256" r:id="rId2"/>
    <p:sldId id="308" r:id="rId3"/>
    <p:sldId id="328" r:id="rId4"/>
    <p:sldId id="333" r:id="rId5"/>
    <p:sldId id="334" r:id="rId6"/>
    <p:sldId id="335" r:id="rId7"/>
    <p:sldId id="336" r:id="rId8"/>
    <p:sldId id="342" r:id="rId9"/>
    <p:sldId id="360" r:id="rId10"/>
    <p:sldId id="343" r:id="rId11"/>
    <p:sldId id="351" r:id="rId12"/>
    <p:sldId id="350" r:id="rId13"/>
    <p:sldId id="347" r:id="rId14"/>
    <p:sldId id="353" r:id="rId15"/>
    <p:sldId id="354" r:id="rId16"/>
    <p:sldId id="355" r:id="rId17"/>
    <p:sldId id="357" r:id="rId18"/>
    <p:sldId id="356" r:id="rId19"/>
    <p:sldId id="323" r:id="rId2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25FD"/>
    <a:srgbClr val="84006A"/>
    <a:srgbClr val="8500A6"/>
    <a:srgbClr val="2193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6" d="100"/>
          <a:sy n="86" d="100"/>
        </p:scale>
        <p:origin x="514" y="72"/>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2024/7/27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2024/7/27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2024/7/27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2024/7/27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2024/7/27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2024/7/27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t>2024/7/27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t>2024/7/27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t>2024/7/27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2024/7/27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2024/7/27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2024/7/27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2024/7/27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1.xml"/><Relationship Id="rId7" Type="http://schemas.openxmlformats.org/officeDocument/2006/relationships/image" Target="../media/image5.jpeg"/><Relationship Id="rId12" Type="http://schemas.openxmlformats.org/officeDocument/2006/relationships/image" Target="../media/image10.jpe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4.png"/><Relationship Id="rId11" Type="http://schemas.openxmlformats.org/officeDocument/2006/relationships/image" Target="../media/image9.jpeg"/><Relationship Id="rId5" Type="http://schemas.openxmlformats.org/officeDocument/2006/relationships/image" Target="../media/image3.png"/><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6.xml"/><Relationship Id="rId1" Type="http://schemas.openxmlformats.org/officeDocument/2006/relationships/tags" Target="../tags/tag2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6.xml"/><Relationship Id="rId1" Type="http://schemas.openxmlformats.org/officeDocument/2006/relationships/tags" Target="../tags/tag2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6.xml"/><Relationship Id="rId1" Type="http://schemas.openxmlformats.org/officeDocument/2006/relationships/tags" Target="../tags/tag2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6.xml"/><Relationship Id="rId1" Type="http://schemas.openxmlformats.org/officeDocument/2006/relationships/tags" Target="../tags/tag30.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1.xml"/><Relationship Id="rId1" Type="http://schemas.openxmlformats.org/officeDocument/2006/relationships/tags" Target="../tags/tag3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p:cNvSpPr>
            <a:spLocks noGrp="1"/>
          </p:cNvSpPr>
          <p:nvPr>
            <p:ph type="ctrTitle"/>
          </p:nvPr>
        </p:nvSpPr>
        <p:spPr/>
        <p:txBody>
          <a:bodyPr/>
          <a:lstStyle/>
          <a:p>
            <a:endParaRPr lang="zh-CN" altLang="en-US"/>
          </a:p>
        </p:txBody>
      </p:sp>
      <p:sp>
        <p:nvSpPr>
          <p:cNvPr id="9" name="副标题 8"/>
          <p:cNvSpPr>
            <a:spLocks noGrp="1"/>
          </p:cNvSpPr>
          <p:nvPr>
            <p:ph type="subTitle" idx="1"/>
          </p:nvPr>
        </p:nvSpPr>
        <p:spPr/>
        <p:txBody>
          <a:bodyPr/>
          <a:lstStyle/>
          <a:p>
            <a:endParaRPr lang="zh-CN" altLang="en-US"/>
          </a:p>
        </p:txBody>
      </p:sp>
      <p:pic>
        <p:nvPicPr>
          <p:cNvPr id="2" name="图片 1" descr="G:\新建文件夹\配图\1-03.png1-03"/>
          <p:cNvPicPr>
            <a:picLocks noChangeAspect="1"/>
          </p:cNvPicPr>
          <p:nvPr/>
        </p:nvPicPr>
        <p:blipFill>
          <a:blip r:embed="rId3"/>
          <a:srcRect/>
          <a:stretch>
            <a:fillRect/>
          </a:stretch>
        </p:blipFill>
        <p:spPr>
          <a:xfrm>
            <a:off x="-16827" y="14605"/>
            <a:ext cx="12225655" cy="6877685"/>
          </a:xfrm>
          <a:prstGeom prst="rect">
            <a:avLst/>
          </a:prstGeom>
        </p:spPr>
      </p:pic>
      <p:sp>
        <p:nvSpPr>
          <p:cNvPr id="6" name="文本框 5"/>
          <p:cNvSpPr txBox="1"/>
          <p:nvPr/>
        </p:nvSpPr>
        <p:spPr>
          <a:xfrm>
            <a:off x="8214995" y="3392170"/>
            <a:ext cx="3352165" cy="521970"/>
          </a:xfrm>
          <a:prstGeom prst="rect">
            <a:avLst/>
          </a:prstGeom>
          <a:noFill/>
        </p:spPr>
        <p:txBody>
          <a:bodyPr wrap="square" rtlCol="0">
            <a:spAutoFit/>
          </a:bodyPr>
          <a:lstStyle/>
          <a:p>
            <a:pPr algn="r"/>
            <a:r>
              <a:rPr lang="zh-CN" altLang="en-US" sz="2800">
                <a:solidFill>
                  <a:srgbClr val="84006A"/>
                </a:solidFill>
                <a:latin typeface="微软雅黑" panose="020B0503020204020204" charset="-122"/>
                <a:ea typeface="微软雅黑" panose="020B0503020204020204" charset="-122"/>
              </a:rPr>
              <a:t>南开大学化学学院</a:t>
            </a:r>
          </a:p>
        </p:txBody>
      </p:sp>
      <p:sp>
        <p:nvSpPr>
          <p:cNvPr id="7" name="文本框 6"/>
          <p:cNvSpPr txBox="1"/>
          <p:nvPr/>
        </p:nvSpPr>
        <p:spPr>
          <a:xfrm>
            <a:off x="6223819" y="3876675"/>
            <a:ext cx="5384616" cy="892552"/>
          </a:xfrm>
          <a:prstGeom prst="rect">
            <a:avLst/>
          </a:prstGeom>
          <a:noFill/>
        </p:spPr>
        <p:txBody>
          <a:bodyPr wrap="square" rtlCol="0">
            <a:spAutoFit/>
          </a:bodyPr>
          <a:lstStyle/>
          <a:p>
            <a:pPr algn="r"/>
            <a:r>
              <a:rPr lang="zh-CN" altLang="en-US" sz="5200" b="1" dirty="0" smtClean="0">
                <a:solidFill>
                  <a:srgbClr val="84006A"/>
                </a:solidFill>
                <a:latin typeface="微软雅黑" panose="020B0503020204020204" charset="-122"/>
                <a:ea typeface="微软雅黑" panose="020B0503020204020204" charset="-122"/>
              </a:rPr>
              <a:t>化学伯苓班介绍</a:t>
            </a:r>
            <a:endParaRPr lang="zh-CN" altLang="en-US" sz="5200" b="1" dirty="0">
              <a:solidFill>
                <a:srgbClr val="84006A"/>
              </a:solidFill>
              <a:latin typeface="微软雅黑" panose="020B0503020204020204" charset="-122"/>
              <a:ea typeface="微软雅黑" panose="020B0503020204020204" charset="-122"/>
            </a:endParaRPr>
          </a:p>
        </p:txBody>
      </p:sp>
      <p:sp>
        <p:nvSpPr>
          <p:cNvPr id="11" name="文本框 10"/>
          <p:cNvSpPr txBox="1"/>
          <p:nvPr/>
        </p:nvSpPr>
        <p:spPr>
          <a:xfrm>
            <a:off x="7813675" y="6051550"/>
            <a:ext cx="3756660" cy="460375"/>
          </a:xfrm>
          <a:prstGeom prst="rect">
            <a:avLst/>
          </a:prstGeom>
          <a:noFill/>
        </p:spPr>
        <p:txBody>
          <a:bodyPr wrap="none" rtlCol="0">
            <a:spAutoFit/>
          </a:bodyPr>
          <a:lstStyle/>
          <a:p>
            <a:pPr algn="l"/>
            <a:r>
              <a:rPr lang="zh-CN" altLang="en-US" sz="2400">
                <a:solidFill>
                  <a:srgbClr val="84006A"/>
                </a:solidFill>
                <a:latin typeface="Arial" panose="020B0604020202020204" pitchFamily="34" charset="0"/>
                <a:cs typeface="Arial" panose="020B0604020202020204" pitchFamily="34" charset="0"/>
              </a:rPr>
              <a:t>http://chem.nankai.edu.cn/  </a:t>
            </a:r>
          </a:p>
        </p:txBody>
      </p:sp>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G:\新建文件夹\配图\条_画板 1.png条_画板 1"/>
          <p:cNvPicPr>
            <a:picLocks noChangeAspect="1"/>
          </p:cNvPicPr>
          <p:nvPr>
            <p:custDataLst>
              <p:tags r:id="rId2"/>
            </p:custDataLst>
          </p:nvPr>
        </p:nvPicPr>
        <p:blipFill>
          <a:blip r:embed="rId4"/>
          <a:srcRect/>
          <a:stretch>
            <a:fillRect/>
          </a:stretch>
        </p:blipFill>
        <p:spPr>
          <a:xfrm>
            <a:off x="635" y="6744018"/>
            <a:ext cx="12198350" cy="111125"/>
          </a:xfrm>
          <a:prstGeom prst="rect">
            <a:avLst/>
          </a:prstGeom>
        </p:spPr>
      </p:pic>
      <p:grpSp>
        <p:nvGrpSpPr>
          <p:cNvPr id="2" name="组合 1"/>
          <p:cNvGrpSpPr/>
          <p:nvPr/>
        </p:nvGrpSpPr>
        <p:grpSpPr>
          <a:xfrm>
            <a:off x="9508490" y="226695"/>
            <a:ext cx="2849880" cy="635000"/>
            <a:chOff x="14974" y="357"/>
            <a:chExt cx="4488" cy="1000"/>
          </a:xfrm>
        </p:grpSpPr>
        <p:pic>
          <p:nvPicPr>
            <p:cNvPr id="3" name="图片 2" descr="G:\新建文件夹\配图\58-02.png58-02"/>
            <p:cNvPicPr>
              <a:picLocks noChangeAspect="1"/>
            </p:cNvPicPr>
            <p:nvPr/>
          </p:nvPicPr>
          <p:blipFill>
            <a:blip r:embed="rId5"/>
            <a:srcRect/>
            <a:stretch>
              <a:fillRect/>
            </a:stretch>
          </p:blipFill>
          <p:spPr>
            <a:xfrm>
              <a:off x="14974" y="366"/>
              <a:ext cx="4228" cy="949"/>
            </a:xfrm>
            <a:prstGeom prst="rect">
              <a:avLst/>
            </a:prstGeom>
          </p:spPr>
        </p:pic>
        <p:pic>
          <p:nvPicPr>
            <p:cNvPr id="8" name="图片 7" descr="16_画板 1"/>
            <p:cNvPicPr>
              <a:picLocks noChangeAspect="1"/>
            </p:cNvPicPr>
            <p:nvPr/>
          </p:nvPicPr>
          <p:blipFill>
            <a:blip r:embed="rId6"/>
            <a:stretch>
              <a:fillRect/>
            </a:stretch>
          </p:blipFill>
          <p:spPr>
            <a:xfrm>
              <a:off x="14974" y="357"/>
              <a:ext cx="4489" cy="1000"/>
            </a:xfrm>
            <a:prstGeom prst="rect">
              <a:avLst/>
            </a:prstGeom>
          </p:spPr>
        </p:pic>
      </p:grpSp>
      <p:sp>
        <p:nvSpPr>
          <p:cNvPr id="13" name="副标题 5"/>
          <p:cNvSpPr>
            <a:spLocks noGrp="1"/>
          </p:cNvSpPr>
          <p:nvPr>
            <p:ph type="subTitle" idx="1"/>
          </p:nvPr>
        </p:nvSpPr>
        <p:spPr>
          <a:xfrm>
            <a:off x="502286" y="1536029"/>
            <a:ext cx="6469380" cy="4791075"/>
          </a:xfrm>
        </p:spPr>
        <p:txBody>
          <a:bodyPr>
            <a:normAutofit/>
          </a:bodyPr>
          <a:lstStyle/>
          <a:p>
            <a:pPr algn="just">
              <a:lnSpc>
                <a:spcPct val="200000"/>
              </a:lnSpc>
            </a:pPr>
            <a:r>
              <a:rPr lang="en-US" altLang="zh-CN" sz="18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     </a:t>
            </a:r>
            <a:endParaRPr sz="1600" dirty="0">
              <a:latin typeface="微软雅黑" panose="020B0503020204020204" charset="-122"/>
              <a:ea typeface="微软雅黑" panose="020B0503020204020204" charset="-122"/>
              <a:cs typeface="微软雅黑" panose="020B0503020204020204" charset="-122"/>
            </a:endParaRPr>
          </a:p>
        </p:txBody>
      </p:sp>
      <p:grpSp>
        <p:nvGrpSpPr>
          <p:cNvPr id="46" name="组合 45"/>
          <p:cNvGrpSpPr/>
          <p:nvPr/>
        </p:nvGrpSpPr>
        <p:grpSpPr>
          <a:xfrm>
            <a:off x="358776" y="1296714"/>
            <a:ext cx="2984500" cy="2611701"/>
            <a:chOff x="2005202" y="3664939"/>
            <a:chExt cx="2984500" cy="2611701"/>
          </a:xfrm>
        </p:grpSpPr>
        <p:sp>
          <p:nvSpPr>
            <p:cNvPr id="23" name="矩形 22"/>
            <p:cNvSpPr/>
            <p:nvPr/>
          </p:nvSpPr>
          <p:spPr>
            <a:xfrm>
              <a:off x="2223238" y="5708689"/>
              <a:ext cx="2569743" cy="567951"/>
            </a:xfrm>
            <a:prstGeom prst="rect">
              <a:avLst/>
            </a:prstGeom>
            <a:solidFill>
              <a:srgbClr val="7E1E70">
                <a:alpha val="81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nvGrpSpPr>
            <p:cNvPr id="9" name="组合 8"/>
            <p:cNvGrpSpPr/>
            <p:nvPr/>
          </p:nvGrpSpPr>
          <p:grpSpPr>
            <a:xfrm>
              <a:off x="2005202" y="3664939"/>
              <a:ext cx="2984500" cy="2567111"/>
              <a:chOff x="2016126" y="3643756"/>
              <a:chExt cx="2984500" cy="2567111"/>
            </a:xfrm>
          </p:grpSpPr>
          <p:pic>
            <p:nvPicPr>
              <p:cNvPr id="15" name="图片 1"/>
              <p:cNvPicPr>
                <a:picLocks noChangeAspect="1"/>
              </p:cNvPicPr>
              <p:nvPr/>
            </p:nvPicPr>
            <p:blipFill>
              <a:blip r:embed="rId7"/>
              <a:srcRect l="38429" t="17769" r="24310" b="43073"/>
              <a:stretch>
                <a:fillRect/>
              </a:stretch>
            </p:blipFill>
            <p:spPr>
              <a:xfrm>
                <a:off x="2209166" y="3643756"/>
                <a:ext cx="2598420" cy="2051051"/>
              </a:xfrm>
              <a:prstGeom prst="rect">
                <a:avLst/>
              </a:prstGeom>
              <a:noFill/>
              <a:ln w="9525">
                <a:noFill/>
              </a:ln>
            </p:spPr>
          </p:pic>
          <p:sp>
            <p:nvSpPr>
              <p:cNvPr id="26" name="矩形 6"/>
              <p:cNvSpPr>
                <a:spLocks noChangeArrowheads="1"/>
              </p:cNvSpPr>
              <p:nvPr/>
            </p:nvSpPr>
            <p:spPr bwMode="auto">
              <a:xfrm>
                <a:off x="2016126" y="5687647"/>
                <a:ext cx="2984500" cy="523220"/>
              </a:xfrm>
              <a:prstGeom prst="rect">
                <a:avLst/>
              </a:prstGeom>
              <a:noFill/>
              <a:ln w="9525">
                <a:noFill/>
                <a:miter lim="800000"/>
              </a:ln>
            </p:spPr>
            <p:txBody>
              <a:bodyPr wrap="square">
                <a:spAutoFit/>
              </a:bodyPr>
              <a:lstStyle/>
              <a:p>
                <a:pPr algn="ctr" eaLnBrk="1" hangingPunct="1">
                  <a:defRPr/>
                </a:pPr>
                <a:r>
                  <a:rPr lang="en-US" altLang="zh-CN" sz="1400" b="1" dirty="0">
                    <a:solidFill>
                      <a:srgbClr val="FFFFFF"/>
                    </a:solidFill>
                    <a:ea typeface="黑体" panose="02010609060101010101" charset="-122"/>
                    <a:cs typeface="Arial" panose="020B0604020202020204" pitchFamily="34" charset="0"/>
                    <a:sym typeface="+mn-ea"/>
                  </a:rPr>
                  <a:t>2017</a:t>
                </a:r>
                <a:r>
                  <a:rPr lang="zh-CN" altLang="en-US" sz="1400" b="1" dirty="0">
                    <a:solidFill>
                      <a:srgbClr val="FFFFFF"/>
                    </a:solidFill>
                    <a:ea typeface="黑体" panose="02010609060101010101" charset="-122"/>
                    <a:cs typeface="Arial" panose="020B0604020202020204" pitchFamily="34" charset="0"/>
                    <a:sym typeface="+mn-ea"/>
                  </a:rPr>
                  <a:t>年</a:t>
                </a:r>
                <a:r>
                  <a:rPr lang="en-US" altLang="zh-CN" sz="1400" b="1" dirty="0">
                    <a:solidFill>
                      <a:srgbClr val="FFFFFF"/>
                    </a:solidFill>
                    <a:ea typeface="黑体" panose="02010609060101010101" charset="-122"/>
                    <a:cs typeface="Arial" panose="020B0604020202020204" pitchFamily="34" charset="0"/>
                    <a:sym typeface="+mn-ea"/>
                  </a:rPr>
                  <a:t>4</a:t>
                </a:r>
                <a:r>
                  <a:rPr lang="zh-CN" altLang="en-US" sz="1400" b="1" dirty="0">
                    <a:solidFill>
                      <a:srgbClr val="FFFFFF"/>
                    </a:solidFill>
                    <a:ea typeface="黑体" panose="02010609060101010101" charset="-122"/>
                    <a:cs typeface="Arial" panose="020B0604020202020204" pitchFamily="34" charset="0"/>
                    <a:sym typeface="+mn-ea"/>
                  </a:rPr>
                  <a:t>月</a:t>
                </a:r>
                <a:r>
                  <a:rPr lang="en-US" altLang="zh-CN" sz="1400" b="1" dirty="0">
                    <a:solidFill>
                      <a:srgbClr val="FFFFFF"/>
                    </a:solidFill>
                    <a:ea typeface="黑体" panose="02010609060101010101" charset="-122"/>
                    <a:cs typeface="Arial" panose="020B0604020202020204" pitchFamily="34" charset="0"/>
                    <a:sym typeface="+mn-ea"/>
                  </a:rPr>
                  <a:t>28</a:t>
                </a:r>
                <a:r>
                  <a:rPr lang="zh-CN" altLang="en-US" sz="1400" b="1" dirty="0">
                    <a:solidFill>
                      <a:srgbClr val="FFFFFF"/>
                    </a:solidFill>
                    <a:ea typeface="黑体" panose="02010609060101010101" charset="-122"/>
                    <a:cs typeface="Arial" panose="020B0604020202020204" pitchFamily="34" charset="0"/>
                    <a:sym typeface="+mn-ea"/>
                  </a:rPr>
                  <a:t>日中科院上海</a:t>
                </a:r>
                <a:endParaRPr lang="en-US" altLang="zh-CN" sz="1400" b="1" dirty="0">
                  <a:solidFill>
                    <a:srgbClr val="FFFFFF"/>
                  </a:solidFill>
                  <a:ea typeface="黑体" panose="02010609060101010101" charset="-122"/>
                  <a:cs typeface="Arial" panose="020B0604020202020204" pitchFamily="34" charset="0"/>
                  <a:sym typeface="+mn-ea"/>
                </a:endParaRPr>
              </a:p>
              <a:p>
                <a:pPr algn="ctr" eaLnBrk="1" hangingPunct="1">
                  <a:defRPr/>
                </a:pPr>
                <a:r>
                  <a:rPr lang="zh-CN" altLang="en-US" sz="1400" b="1" dirty="0">
                    <a:solidFill>
                      <a:srgbClr val="FFFFFF"/>
                    </a:solidFill>
                    <a:ea typeface="黑体" panose="02010609060101010101" charset="-122"/>
                    <a:cs typeface="Arial" panose="020B0604020202020204" pitchFamily="34" charset="0"/>
                    <a:sym typeface="+mn-ea"/>
                  </a:rPr>
                  <a:t>有机所丁奎岭院士</a:t>
                </a:r>
              </a:p>
            </p:txBody>
          </p:sp>
        </p:grpSp>
      </p:grpSp>
      <p:grpSp>
        <p:nvGrpSpPr>
          <p:cNvPr id="49" name="组合 48"/>
          <p:cNvGrpSpPr/>
          <p:nvPr/>
        </p:nvGrpSpPr>
        <p:grpSpPr>
          <a:xfrm>
            <a:off x="2044699" y="4129591"/>
            <a:ext cx="2597153" cy="2587758"/>
            <a:chOff x="9262745" y="3643757"/>
            <a:chExt cx="2597153" cy="2595505"/>
          </a:xfrm>
        </p:grpSpPr>
        <p:sp>
          <p:nvSpPr>
            <p:cNvPr id="21" name="矩形 20"/>
            <p:cNvSpPr/>
            <p:nvPr/>
          </p:nvSpPr>
          <p:spPr>
            <a:xfrm>
              <a:off x="9262745" y="5671311"/>
              <a:ext cx="2597151" cy="567951"/>
            </a:xfrm>
            <a:prstGeom prst="rect">
              <a:avLst/>
            </a:prstGeom>
            <a:solidFill>
              <a:srgbClr val="7E1E70">
                <a:alpha val="81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nvGrpSpPr>
            <p:cNvPr id="12" name="组合 11"/>
            <p:cNvGrpSpPr/>
            <p:nvPr/>
          </p:nvGrpSpPr>
          <p:grpSpPr>
            <a:xfrm>
              <a:off x="9262746" y="3643757"/>
              <a:ext cx="2597152" cy="2573493"/>
              <a:chOff x="9262746" y="3643757"/>
              <a:chExt cx="2597152" cy="2573493"/>
            </a:xfrm>
          </p:grpSpPr>
          <p:pic>
            <p:nvPicPr>
              <p:cNvPr id="16" name="图片 1"/>
              <p:cNvPicPr>
                <a:picLocks noChangeAspect="1"/>
              </p:cNvPicPr>
              <p:nvPr/>
            </p:nvPicPr>
            <p:blipFill rotWithShape="1">
              <a:blip r:embed="rId8"/>
              <a:srcRect r="4238"/>
              <a:stretch>
                <a:fillRect/>
              </a:stretch>
            </p:blipFill>
            <p:spPr>
              <a:xfrm>
                <a:off x="9262747" y="3643757"/>
                <a:ext cx="2597151" cy="2050415"/>
              </a:xfrm>
              <a:prstGeom prst="rect">
                <a:avLst/>
              </a:prstGeom>
              <a:noFill/>
              <a:ln w="9525">
                <a:noFill/>
              </a:ln>
            </p:spPr>
          </p:pic>
          <p:sp>
            <p:nvSpPr>
              <p:cNvPr id="29" name="矩形 6"/>
              <p:cNvSpPr>
                <a:spLocks noChangeArrowheads="1"/>
              </p:cNvSpPr>
              <p:nvPr/>
            </p:nvSpPr>
            <p:spPr bwMode="auto">
              <a:xfrm>
                <a:off x="9262746" y="5694030"/>
                <a:ext cx="2597151" cy="523220"/>
              </a:xfrm>
              <a:prstGeom prst="rect">
                <a:avLst/>
              </a:prstGeom>
              <a:noFill/>
              <a:ln w="9525">
                <a:noFill/>
                <a:miter lim="800000"/>
              </a:ln>
            </p:spPr>
            <p:txBody>
              <a:bodyPr wrap="square">
                <a:spAutoFit/>
              </a:bodyPr>
              <a:lstStyle/>
              <a:p>
                <a:pPr algn="ctr" eaLnBrk="1" hangingPunct="1">
                  <a:defRPr/>
                </a:pPr>
                <a:r>
                  <a:rPr lang="en-US" altLang="zh-CN" sz="1400" b="1" dirty="0">
                    <a:solidFill>
                      <a:srgbClr val="FFFFFF"/>
                    </a:solidFill>
                    <a:ea typeface="黑体" panose="02010609060101010101" charset="-122"/>
                    <a:cs typeface="Arial" panose="020B0604020202020204" pitchFamily="34" charset="0"/>
                    <a:sym typeface="+mn-ea"/>
                  </a:rPr>
                  <a:t>2018</a:t>
                </a:r>
                <a:r>
                  <a:rPr lang="zh-CN" altLang="en-US" sz="1400" b="1" dirty="0">
                    <a:solidFill>
                      <a:srgbClr val="FFFFFF"/>
                    </a:solidFill>
                    <a:ea typeface="黑体" panose="02010609060101010101" charset="-122"/>
                    <a:cs typeface="Arial" panose="020B0604020202020204" pitchFamily="34" charset="0"/>
                    <a:sym typeface="+mn-ea"/>
                  </a:rPr>
                  <a:t>年</a:t>
                </a:r>
                <a:r>
                  <a:rPr lang="en-US" altLang="zh-CN" sz="1400" b="1" dirty="0">
                    <a:solidFill>
                      <a:srgbClr val="FFFFFF"/>
                    </a:solidFill>
                    <a:ea typeface="黑体" panose="02010609060101010101" charset="-122"/>
                    <a:cs typeface="Arial" panose="020B0604020202020204" pitchFamily="34" charset="0"/>
                    <a:sym typeface="+mn-ea"/>
                  </a:rPr>
                  <a:t>10</a:t>
                </a:r>
                <a:r>
                  <a:rPr lang="zh-CN" altLang="en-US" sz="1400" b="1" dirty="0">
                    <a:solidFill>
                      <a:srgbClr val="FFFFFF"/>
                    </a:solidFill>
                    <a:ea typeface="黑体" panose="02010609060101010101" charset="-122"/>
                    <a:cs typeface="Arial" panose="020B0604020202020204" pitchFamily="34" charset="0"/>
                    <a:sym typeface="+mn-ea"/>
                  </a:rPr>
                  <a:t>月</a:t>
                </a:r>
                <a:r>
                  <a:rPr lang="en-US" altLang="zh-CN" sz="1400" b="1" dirty="0">
                    <a:solidFill>
                      <a:srgbClr val="FFFFFF"/>
                    </a:solidFill>
                    <a:ea typeface="黑体" panose="02010609060101010101" charset="-122"/>
                    <a:cs typeface="Arial" panose="020B0604020202020204" pitchFamily="34" charset="0"/>
                    <a:sym typeface="+mn-ea"/>
                  </a:rPr>
                  <a:t>26</a:t>
                </a:r>
                <a:r>
                  <a:rPr lang="zh-CN" altLang="en-US" sz="1400" b="1" dirty="0">
                    <a:solidFill>
                      <a:srgbClr val="FFFFFF"/>
                    </a:solidFill>
                    <a:ea typeface="黑体" panose="02010609060101010101" charset="-122"/>
                    <a:cs typeface="Arial" panose="020B0604020202020204" pitchFamily="34" charset="0"/>
                    <a:sym typeface="+mn-ea"/>
                  </a:rPr>
                  <a:t>日湖南大学</a:t>
                </a:r>
                <a:r>
                  <a:rPr lang="en-US" altLang="zh-CN" sz="1400" b="1" dirty="0">
                    <a:solidFill>
                      <a:srgbClr val="FFFFFF"/>
                    </a:solidFill>
                    <a:ea typeface="黑体" panose="02010609060101010101" charset="-122"/>
                    <a:cs typeface="Arial" panose="020B0604020202020204" pitchFamily="34" charset="0"/>
                    <a:sym typeface="+mn-ea"/>
                  </a:rPr>
                  <a:t/>
                </a:r>
                <a:br>
                  <a:rPr lang="en-US" altLang="zh-CN" sz="1400" b="1" dirty="0">
                    <a:solidFill>
                      <a:srgbClr val="FFFFFF"/>
                    </a:solidFill>
                    <a:ea typeface="黑体" panose="02010609060101010101" charset="-122"/>
                    <a:cs typeface="Arial" panose="020B0604020202020204" pitchFamily="34" charset="0"/>
                    <a:sym typeface="+mn-ea"/>
                  </a:rPr>
                </a:br>
                <a:r>
                  <a:rPr lang="zh-CN" altLang="en-US" sz="1400" b="1" dirty="0">
                    <a:solidFill>
                      <a:srgbClr val="FFFFFF"/>
                    </a:solidFill>
                    <a:ea typeface="黑体" panose="02010609060101010101" charset="-122"/>
                    <a:cs typeface="Arial" panose="020B0604020202020204" pitchFamily="34" charset="0"/>
                    <a:sym typeface="+mn-ea"/>
                  </a:rPr>
                  <a:t>谭蔚泓院士</a:t>
                </a:r>
              </a:p>
            </p:txBody>
          </p:sp>
        </p:grpSp>
      </p:grpSp>
      <p:grpSp>
        <p:nvGrpSpPr>
          <p:cNvPr id="47" name="组合 46"/>
          <p:cNvGrpSpPr/>
          <p:nvPr/>
        </p:nvGrpSpPr>
        <p:grpSpPr>
          <a:xfrm>
            <a:off x="7538974" y="1290079"/>
            <a:ext cx="2690495" cy="2612881"/>
            <a:chOff x="3498215" y="1246141"/>
            <a:chExt cx="2690495" cy="2415015"/>
          </a:xfrm>
        </p:grpSpPr>
        <p:sp>
          <p:nvSpPr>
            <p:cNvPr id="19" name="矩形 18"/>
            <p:cNvSpPr/>
            <p:nvPr/>
          </p:nvSpPr>
          <p:spPr>
            <a:xfrm>
              <a:off x="3498215" y="3093205"/>
              <a:ext cx="2690495" cy="567951"/>
            </a:xfrm>
            <a:prstGeom prst="rect">
              <a:avLst/>
            </a:prstGeom>
            <a:solidFill>
              <a:srgbClr val="7E1E70">
                <a:alpha val="81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nvGrpSpPr>
            <p:cNvPr id="6" name="组合 5"/>
            <p:cNvGrpSpPr/>
            <p:nvPr/>
          </p:nvGrpSpPr>
          <p:grpSpPr>
            <a:xfrm>
              <a:off x="3498215" y="1246141"/>
              <a:ext cx="2690495" cy="2352655"/>
              <a:chOff x="3498215" y="1263141"/>
              <a:chExt cx="2690495" cy="2352655"/>
            </a:xfrm>
          </p:grpSpPr>
          <p:pic>
            <p:nvPicPr>
              <p:cNvPr id="17" name="图片 16" descr="微信图片_20190323234035"/>
              <p:cNvPicPr>
                <a:picLocks noChangeAspect="1"/>
              </p:cNvPicPr>
              <p:nvPr/>
            </p:nvPicPr>
            <p:blipFill>
              <a:blip r:embed="rId9"/>
              <a:stretch>
                <a:fillRect/>
              </a:stretch>
            </p:blipFill>
            <p:spPr>
              <a:xfrm>
                <a:off x="3498215" y="1263141"/>
                <a:ext cx="2690495" cy="1844443"/>
              </a:xfrm>
              <a:prstGeom prst="rect">
                <a:avLst/>
              </a:prstGeom>
            </p:spPr>
          </p:pic>
          <p:sp>
            <p:nvSpPr>
              <p:cNvPr id="30" name="文本框 29"/>
              <p:cNvSpPr txBox="1"/>
              <p:nvPr/>
            </p:nvSpPr>
            <p:spPr>
              <a:xfrm>
                <a:off x="3498215" y="3092576"/>
                <a:ext cx="2690495" cy="523220"/>
              </a:xfrm>
              <a:prstGeom prst="rect">
                <a:avLst/>
              </a:prstGeom>
              <a:noFill/>
            </p:spPr>
            <p:txBody>
              <a:bodyPr wrap="square" rtlCol="0">
                <a:spAutoFit/>
              </a:bodyPr>
              <a:lstStyle/>
              <a:p>
                <a:pPr algn="ctr"/>
                <a:r>
                  <a:rPr lang="en-US" altLang="zh-CN" sz="1400" b="1" dirty="0">
                    <a:solidFill>
                      <a:srgbClr val="FFFFFF"/>
                    </a:solidFill>
                    <a:ea typeface="黑体" panose="02010609060101010101" charset="-122"/>
                    <a:cs typeface="Arial" panose="020B0604020202020204" pitchFamily="34" charset="0"/>
                  </a:rPr>
                  <a:t>2018</a:t>
                </a:r>
                <a:r>
                  <a:rPr lang="zh-CN" altLang="en-US" sz="1400" b="1" dirty="0">
                    <a:solidFill>
                      <a:srgbClr val="FFFFFF"/>
                    </a:solidFill>
                    <a:ea typeface="黑体" panose="02010609060101010101" charset="-122"/>
                    <a:cs typeface="Arial" panose="020B0604020202020204" pitchFamily="34" charset="0"/>
                  </a:rPr>
                  <a:t>年</a:t>
                </a:r>
                <a:r>
                  <a:rPr lang="en-US" altLang="zh-CN" sz="1400" b="1" dirty="0">
                    <a:solidFill>
                      <a:srgbClr val="FFFFFF"/>
                    </a:solidFill>
                    <a:ea typeface="黑体" panose="02010609060101010101" charset="-122"/>
                    <a:cs typeface="Arial" panose="020B0604020202020204" pitchFamily="34" charset="0"/>
                  </a:rPr>
                  <a:t>7</a:t>
                </a:r>
                <a:r>
                  <a:rPr lang="zh-CN" altLang="en-US" sz="1400" b="1" dirty="0">
                    <a:solidFill>
                      <a:srgbClr val="FFFFFF"/>
                    </a:solidFill>
                    <a:ea typeface="黑体" panose="02010609060101010101" charset="-122"/>
                    <a:cs typeface="Arial" panose="020B0604020202020204" pitchFamily="34" charset="0"/>
                  </a:rPr>
                  <a:t>月</a:t>
                </a:r>
                <a:r>
                  <a:rPr lang="en-US" altLang="zh-CN" sz="1400" b="1" dirty="0">
                    <a:solidFill>
                      <a:srgbClr val="FFFFFF"/>
                    </a:solidFill>
                    <a:ea typeface="黑体" panose="02010609060101010101" charset="-122"/>
                    <a:cs typeface="Arial" panose="020B0604020202020204" pitchFamily="34" charset="0"/>
                  </a:rPr>
                  <a:t>14</a:t>
                </a:r>
                <a:r>
                  <a:rPr lang="zh-CN" altLang="en-US" sz="1400" b="1" dirty="0">
                    <a:solidFill>
                      <a:srgbClr val="FFFFFF"/>
                    </a:solidFill>
                    <a:ea typeface="黑体" panose="02010609060101010101" charset="-122"/>
                    <a:cs typeface="Arial" panose="020B0604020202020204" pitchFamily="34" charset="0"/>
                  </a:rPr>
                  <a:t>日美国西北大学</a:t>
                </a:r>
                <a:r>
                  <a:rPr lang="en-US" altLang="zh-CN" sz="1400" b="1" dirty="0">
                    <a:solidFill>
                      <a:srgbClr val="FFFFFF"/>
                    </a:solidFill>
                    <a:ea typeface="黑体" panose="02010609060101010101" charset="-122"/>
                    <a:cs typeface="Arial" panose="020B0604020202020204" pitchFamily="34" charset="0"/>
                  </a:rPr>
                  <a:t/>
                </a:r>
                <a:br>
                  <a:rPr lang="en-US" altLang="zh-CN" sz="1400" b="1" dirty="0">
                    <a:solidFill>
                      <a:srgbClr val="FFFFFF"/>
                    </a:solidFill>
                    <a:ea typeface="黑体" panose="02010609060101010101" charset="-122"/>
                    <a:cs typeface="Arial" panose="020B0604020202020204" pitchFamily="34" charset="0"/>
                  </a:rPr>
                </a:br>
                <a:r>
                  <a:rPr lang="zh-CN" altLang="en-US" sz="1400" b="1" dirty="0">
                    <a:solidFill>
                      <a:srgbClr val="FFFFFF"/>
                    </a:solidFill>
                    <a:ea typeface="黑体" panose="02010609060101010101" charset="-122"/>
                    <a:cs typeface="Arial" panose="020B0604020202020204" pitchFamily="34" charset="0"/>
                  </a:rPr>
                  <a:t>Tobin Marks教授</a:t>
                </a:r>
              </a:p>
            </p:txBody>
          </p:sp>
        </p:grpSp>
      </p:grpSp>
      <p:grpSp>
        <p:nvGrpSpPr>
          <p:cNvPr id="48" name="组合 47"/>
          <p:cNvGrpSpPr/>
          <p:nvPr/>
        </p:nvGrpSpPr>
        <p:grpSpPr>
          <a:xfrm>
            <a:off x="3954275" y="1284732"/>
            <a:ext cx="2760345" cy="2618228"/>
            <a:chOff x="3839489" y="1098291"/>
            <a:chExt cx="2760345" cy="2618228"/>
          </a:xfrm>
        </p:grpSpPr>
        <p:sp>
          <p:nvSpPr>
            <p:cNvPr id="22" name="矩形 21"/>
            <p:cNvSpPr/>
            <p:nvPr/>
          </p:nvSpPr>
          <p:spPr>
            <a:xfrm>
              <a:off x="3839489" y="3148568"/>
              <a:ext cx="2690496" cy="567951"/>
            </a:xfrm>
            <a:prstGeom prst="rect">
              <a:avLst/>
            </a:prstGeom>
            <a:solidFill>
              <a:srgbClr val="7E1E70">
                <a:alpha val="81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nvGrpSpPr>
            <p:cNvPr id="11" name="组合 10"/>
            <p:cNvGrpSpPr/>
            <p:nvPr/>
          </p:nvGrpSpPr>
          <p:grpSpPr>
            <a:xfrm>
              <a:off x="3839489" y="1098291"/>
              <a:ext cx="2760345" cy="2574325"/>
              <a:chOff x="5694681" y="3657725"/>
              <a:chExt cx="2760345" cy="2574325"/>
            </a:xfrm>
          </p:grpSpPr>
          <p:pic>
            <p:nvPicPr>
              <p:cNvPr id="18" name="图片 17" descr="IMG_0760"/>
              <p:cNvPicPr>
                <a:picLocks noChangeAspect="1"/>
              </p:cNvPicPr>
              <p:nvPr/>
            </p:nvPicPr>
            <p:blipFill rotWithShape="1">
              <a:blip r:embed="rId10"/>
              <a:srcRect r="2553"/>
              <a:stretch>
                <a:fillRect/>
              </a:stretch>
            </p:blipFill>
            <p:spPr>
              <a:xfrm>
                <a:off x="5694681" y="3657725"/>
                <a:ext cx="2690495" cy="2051051"/>
              </a:xfrm>
              <a:prstGeom prst="rect">
                <a:avLst/>
              </a:prstGeom>
            </p:spPr>
          </p:pic>
          <p:sp>
            <p:nvSpPr>
              <p:cNvPr id="31" name="文本框 30"/>
              <p:cNvSpPr txBox="1"/>
              <p:nvPr/>
            </p:nvSpPr>
            <p:spPr>
              <a:xfrm>
                <a:off x="5694681" y="5708830"/>
                <a:ext cx="2760345" cy="523220"/>
              </a:xfrm>
              <a:prstGeom prst="rect">
                <a:avLst/>
              </a:prstGeom>
              <a:noFill/>
            </p:spPr>
            <p:txBody>
              <a:bodyPr wrap="square" rtlCol="0">
                <a:spAutoFit/>
              </a:bodyPr>
              <a:lstStyle/>
              <a:p>
                <a:pPr algn="ctr"/>
                <a:r>
                  <a:rPr lang="zh-CN" altLang="en-US" sz="1400" b="1" dirty="0">
                    <a:solidFill>
                      <a:srgbClr val="FFFFFF"/>
                    </a:solidFill>
                    <a:ea typeface="黑体" panose="02010609060101010101" charset="-122"/>
                    <a:cs typeface="Arial" panose="020B0604020202020204" pitchFamily="34" charset="0"/>
                  </a:rPr>
                  <a:t> 2018年6月4日加拿大多伦多大学Andrei Yudin教授</a:t>
                </a:r>
              </a:p>
            </p:txBody>
          </p:sp>
        </p:grpSp>
      </p:grpSp>
      <p:cxnSp>
        <p:nvCxnSpPr>
          <p:cNvPr id="32" name="直接连接符 31"/>
          <p:cNvCxnSpPr/>
          <p:nvPr/>
        </p:nvCxnSpPr>
        <p:spPr>
          <a:xfrm>
            <a:off x="40640" y="845456"/>
            <a:ext cx="12151360" cy="0"/>
          </a:xfrm>
          <a:prstGeom prst="line">
            <a:avLst/>
          </a:prstGeom>
          <a:ln w="19050">
            <a:solidFill>
              <a:srgbClr val="84006A"/>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40640" y="835025"/>
            <a:ext cx="12151360" cy="0"/>
          </a:xfrm>
          <a:prstGeom prst="line">
            <a:avLst/>
          </a:prstGeom>
          <a:ln w="19050">
            <a:solidFill>
              <a:srgbClr val="84006A"/>
            </a:solidFill>
          </a:ln>
        </p:spPr>
        <p:style>
          <a:lnRef idx="1">
            <a:schemeClr val="accent1"/>
          </a:lnRef>
          <a:fillRef idx="0">
            <a:schemeClr val="accent1"/>
          </a:fillRef>
          <a:effectRef idx="0">
            <a:schemeClr val="accent1"/>
          </a:effectRef>
          <a:fontRef idx="minor">
            <a:schemeClr val="tx1"/>
          </a:fontRef>
        </p:style>
      </p:cxnSp>
      <p:sp>
        <p:nvSpPr>
          <p:cNvPr id="34" name="标题 66"/>
          <p:cNvSpPr txBox="1">
            <a:spLocks/>
          </p:cNvSpPr>
          <p:nvPr/>
        </p:nvSpPr>
        <p:spPr>
          <a:xfrm>
            <a:off x="40640" y="321310"/>
            <a:ext cx="1837321" cy="57404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2800" b="1" dirty="0" smtClean="0">
                <a:solidFill>
                  <a:srgbClr val="84006A"/>
                </a:solidFill>
                <a:latin typeface="方正兰亭准黑_GBK" panose="02000000000000000000" charset="-122"/>
                <a:ea typeface="方正兰亭准黑_GBK" panose="02000000000000000000" charset="-122"/>
              </a:rPr>
              <a:t>伯苓讲座</a:t>
            </a:r>
            <a:endParaRPr lang="zh-CN" altLang="en-US" sz="2800" b="1" dirty="0">
              <a:solidFill>
                <a:srgbClr val="84006A"/>
              </a:solidFill>
              <a:latin typeface="微软雅黑" panose="020B0503020204020204" charset="-122"/>
              <a:ea typeface="微软雅黑" panose="020B0503020204020204" charset="-122"/>
              <a:cs typeface="微软雅黑" panose="020B0503020204020204" charset="-122"/>
            </a:endParaRPr>
          </a:p>
        </p:txBody>
      </p:sp>
      <p:grpSp>
        <p:nvGrpSpPr>
          <p:cNvPr id="7" name="组合 6"/>
          <p:cNvGrpSpPr/>
          <p:nvPr/>
        </p:nvGrpSpPr>
        <p:grpSpPr>
          <a:xfrm>
            <a:off x="5558540" y="4157226"/>
            <a:ext cx="2662183" cy="2573457"/>
            <a:chOff x="6911341" y="1086324"/>
            <a:chExt cx="2597151" cy="2610015"/>
          </a:xfrm>
        </p:grpSpPr>
        <p:sp>
          <p:nvSpPr>
            <p:cNvPr id="20" name="矩形 19"/>
            <p:cNvSpPr/>
            <p:nvPr/>
          </p:nvSpPr>
          <p:spPr>
            <a:xfrm>
              <a:off x="6911341" y="3128388"/>
              <a:ext cx="2597151" cy="567951"/>
            </a:xfrm>
            <a:prstGeom prst="rect">
              <a:avLst/>
            </a:prstGeom>
            <a:solidFill>
              <a:srgbClr val="7E1E70">
                <a:alpha val="81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solidFill>
                    <a:srgbClr val="FFFFFF"/>
                  </a:solidFill>
                  <a:latin typeface="+mn-ea"/>
                </a:rPr>
                <a:t>2023</a:t>
              </a:r>
              <a:r>
                <a:rPr lang="zh-CN" altLang="en-US" sz="1400" dirty="0" smtClean="0">
                  <a:solidFill>
                    <a:srgbClr val="FFFFFF"/>
                  </a:solidFill>
                  <a:latin typeface="+mn-ea"/>
                </a:rPr>
                <a:t>年</a:t>
              </a:r>
              <a:r>
                <a:rPr lang="en-US" altLang="zh-CN" sz="1400" dirty="0" smtClean="0">
                  <a:solidFill>
                    <a:srgbClr val="FFFFFF"/>
                  </a:solidFill>
                  <a:latin typeface="+mn-ea"/>
                </a:rPr>
                <a:t>3</a:t>
              </a:r>
              <a:r>
                <a:rPr lang="zh-CN" altLang="en-US" sz="1400" dirty="0">
                  <a:solidFill>
                    <a:srgbClr val="FFFFFF"/>
                  </a:solidFill>
                  <a:latin typeface="+mn-ea"/>
                </a:rPr>
                <a:t>月</a:t>
              </a:r>
              <a:r>
                <a:rPr lang="en-US" altLang="zh-CN" sz="1400" dirty="0">
                  <a:solidFill>
                    <a:srgbClr val="FFFFFF"/>
                  </a:solidFill>
                  <a:latin typeface="+mn-ea"/>
                </a:rPr>
                <a:t>31</a:t>
              </a:r>
              <a:r>
                <a:rPr lang="zh-CN" altLang="en-US" sz="1400" dirty="0">
                  <a:solidFill>
                    <a:srgbClr val="FFFFFF"/>
                  </a:solidFill>
                  <a:latin typeface="+mn-ea"/>
                </a:rPr>
                <a:t>日北京师范大学方维海院士</a:t>
              </a:r>
            </a:p>
          </p:txBody>
        </p:sp>
        <p:pic>
          <p:nvPicPr>
            <p:cNvPr id="35" name="图片 34"/>
            <p:cNvPicPr/>
            <p:nvPr/>
          </p:nvPicPr>
          <p:blipFill>
            <a:blip r:embed="rId11" cstate="print">
              <a:extLst>
                <a:ext uri="{28A0092B-C50C-407E-A947-70E740481C1C}">
                  <a14:useLocalDpi xmlns:a14="http://schemas.microsoft.com/office/drawing/2010/main" val="0"/>
                </a:ext>
              </a:extLst>
            </a:blip>
            <a:stretch>
              <a:fillRect/>
            </a:stretch>
          </p:blipFill>
          <p:spPr>
            <a:xfrm>
              <a:off x="6911341" y="1086324"/>
              <a:ext cx="2597149" cy="2042064"/>
            </a:xfrm>
            <a:prstGeom prst="rect">
              <a:avLst/>
            </a:prstGeom>
          </p:spPr>
        </p:pic>
      </p:grpSp>
      <p:grpSp>
        <p:nvGrpSpPr>
          <p:cNvPr id="4" name="组合 3"/>
          <p:cNvGrpSpPr/>
          <p:nvPr/>
        </p:nvGrpSpPr>
        <p:grpSpPr>
          <a:xfrm>
            <a:off x="8813486" y="4193177"/>
            <a:ext cx="2673351" cy="2546360"/>
            <a:chOff x="297181" y="1272810"/>
            <a:chExt cx="2673351" cy="2387796"/>
          </a:xfrm>
        </p:grpSpPr>
        <p:sp>
          <p:nvSpPr>
            <p:cNvPr id="25" name="矩形 24"/>
            <p:cNvSpPr/>
            <p:nvPr/>
          </p:nvSpPr>
          <p:spPr>
            <a:xfrm>
              <a:off x="297181" y="3092655"/>
              <a:ext cx="2673351" cy="567951"/>
            </a:xfrm>
            <a:prstGeom prst="rect">
              <a:avLst/>
            </a:prstGeom>
            <a:solidFill>
              <a:srgbClr val="7E1E70">
                <a:alpha val="81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solidFill>
                    <a:srgbClr val="FFFFFF"/>
                  </a:solidFill>
                </a:rPr>
                <a:t>2024</a:t>
              </a:r>
              <a:r>
                <a:rPr lang="zh-CN" altLang="en-US" sz="1400" dirty="0" smtClean="0">
                  <a:solidFill>
                    <a:srgbClr val="FFFFFF"/>
                  </a:solidFill>
                </a:rPr>
                <a:t>年</a:t>
              </a:r>
              <a:r>
                <a:rPr lang="en-US" altLang="zh-CN" sz="1400" dirty="0" smtClean="0">
                  <a:solidFill>
                    <a:srgbClr val="FFFFFF"/>
                  </a:solidFill>
                </a:rPr>
                <a:t>4</a:t>
              </a:r>
              <a:r>
                <a:rPr lang="zh-CN" altLang="en-US" sz="1400" dirty="0" smtClean="0">
                  <a:solidFill>
                    <a:srgbClr val="FFFFFF"/>
                  </a:solidFill>
                </a:rPr>
                <a:t>月</a:t>
              </a:r>
              <a:r>
                <a:rPr lang="en-US" altLang="zh-CN" sz="1400" dirty="0" smtClean="0">
                  <a:solidFill>
                    <a:srgbClr val="FFFFFF"/>
                  </a:solidFill>
                </a:rPr>
                <a:t>26</a:t>
              </a:r>
              <a:r>
                <a:rPr lang="zh-CN" altLang="en-US" sz="1400" dirty="0">
                  <a:solidFill>
                    <a:srgbClr val="FFFFFF"/>
                  </a:solidFill>
                </a:rPr>
                <a:t>日国家纳米科学中心陈春英院士</a:t>
              </a:r>
            </a:p>
          </p:txBody>
        </p:sp>
        <p:pic>
          <p:nvPicPr>
            <p:cNvPr id="36" name="图片 35"/>
            <p:cNvPicPr/>
            <p:nvPr/>
          </p:nvPicPr>
          <p:blipFill>
            <a:blip r:embed="rId12" cstate="print">
              <a:extLst>
                <a:ext uri="{28A0092B-C50C-407E-A947-70E740481C1C}">
                  <a14:useLocalDpi xmlns:a14="http://schemas.microsoft.com/office/drawing/2010/main" val="0"/>
                </a:ext>
              </a:extLst>
            </a:blip>
            <a:stretch>
              <a:fillRect/>
            </a:stretch>
          </p:blipFill>
          <p:spPr>
            <a:xfrm>
              <a:off x="297181" y="1272810"/>
              <a:ext cx="2673351" cy="1819765"/>
            </a:xfrm>
            <a:prstGeom prst="rect">
              <a:avLst/>
            </a:prstGeom>
          </p:spPr>
        </p:pic>
      </p:grpSp>
    </p:spTree>
    <p:custDataLst>
      <p:tags r:id="rId1"/>
    </p:custDataLst>
    <p:extLst>
      <p:ext uri="{BB962C8B-B14F-4D97-AF65-F5344CB8AC3E}">
        <p14:creationId xmlns:p14="http://schemas.microsoft.com/office/powerpoint/2010/main" val="38926380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635" y="1262380"/>
            <a:ext cx="12198985" cy="4619625"/>
          </a:xfrm>
          <a:prstGeom prst="rect">
            <a:avLst/>
          </a:prstGeom>
          <a:solidFill>
            <a:srgbClr val="8500A6">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G:\新建文件夹\配图\条_画板 1.png条_画板 1"/>
          <p:cNvPicPr>
            <a:picLocks noChangeAspect="1"/>
          </p:cNvPicPr>
          <p:nvPr>
            <p:custDataLst>
              <p:tags r:id="rId2"/>
            </p:custDataLst>
          </p:nvPr>
        </p:nvPicPr>
        <p:blipFill>
          <a:blip r:embed="rId4"/>
          <a:srcRect/>
          <a:stretch>
            <a:fillRect/>
          </a:stretch>
        </p:blipFill>
        <p:spPr>
          <a:xfrm>
            <a:off x="635" y="6744018"/>
            <a:ext cx="12198350" cy="111125"/>
          </a:xfrm>
          <a:prstGeom prst="rect">
            <a:avLst/>
          </a:prstGeom>
        </p:spPr>
      </p:pic>
      <p:grpSp>
        <p:nvGrpSpPr>
          <p:cNvPr id="2" name="组合 1"/>
          <p:cNvGrpSpPr/>
          <p:nvPr/>
        </p:nvGrpSpPr>
        <p:grpSpPr>
          <a:xfrm>
            <a:off x="9508490" y="226695"/>
            <a:ext cx="2849880" cy="635000"/>
            <a:chOff x="14974" y="357"/>
            <a:chExt cx="4488" cy="1000"/>
          </a:xfrm>
        </p:grpSpPr>
        <p:pic>
          <p:nvPicPr>
            <p:cNvPr id="3" name="图片 2" descr="G:\新建文件夹\配图\58-02.png58-02"/>
            <p:cNvPicPr>
              <a:picLocks noChangeAspect="1"/>
            </p:cNvPicPr>
            <p:nvPr/>
          </p:nvPicPr>
          <p:blipFill>
            <a:blip r:embed="rId5"/>
            <a:srcRect/>
            <a:stretch>
              <a:fillRect/>
            </a:stretch>
          </p:blipFill>
          <p:spPr>
            <a:xfrm>
              <a:off x="14974" y="366"/>
              <a:ext cx="4228" cy="949"/>
            </a:xfrm>
            <a:prstGeom prst="rect">
              <a:avLst/>
            </a:prstGeom>
          </p:spPr>
        </p:pic>
        <p:pic>
          <p:nvPicPr>
            <p:cNvPr id="8" name="图片 7" descr="16_画板 1"/>
            <p:cNvPicPr>
              <a:picLocks noChangeAspect="1"/>
            </p:cNvPicPr>
            <p:nvPr/>
          </p:nvPicPr>
          <p:blipFill>
            <a:blip r:embed="rId6"/>
            <a:stretch>
              <a:fillRect/>
            </a:stretch>
          </p:blipFill>
          <p:spPr>
            <a:xfrm>
              <a:off x="14974" y="357"/>
              <a:ext cx="4489" cy="1000"/>
            </a:xfrm>
            <a:prstGeom prst="rect">
              <a:avLst/>
            </a:prstGeom>
          </p:spPr>
        </p:pic>
      </p:grpSp>
      <p:sp>
        <p:nvSpPr>
          <p:cNvPr id="7" name="矩形 6"/>
          <p:cNvSpPr/>
          <p:nvPr/>
        </p:nvSpPr>
        <p:spPr>
          <a:xfrm>
            <a:off x="422786" y="1240784"/>
            <a:ext cx="11366091" cy="4611519"/>
          </a:xfrm>
          <a:prstGeom prst="rect">
            <a:avLst/>
          </a:prstGeom>
        </p:spPr>
        <p:txBody>
          <a:bodyPr wrap="square">
            <a:spAutoFit/>
          </a:bodyPr>
          <a:lstStyle/>
          <a:p>
            <a:pPr>
              <a:lnSpc>
                <a:spcPct val="150000"/>
              </a:lnSpc>
              <a:buFont typeface="Monotype Sorts"/>
            </a:pPr>
            <a:r>
              <a:rPr lang="zh-CN" altLang="en-US" sz="2000" b="1" dirty="0">
                <a:solidFill>
                  <a:srgbClr val="0000FF"/>
                </a:solidFill>
                <a:latin typeface="+mn-ea"/>
                <a:sym typeface="+mn-ea"/>
              </a:rPr>
              <a:t>资助学生在学期间出国交流：</a:t>
            </a:r>
            <a:endParaRPr lang="en-US" altLang="zh-CN" sz="2000" b="1" dirty="0">
              <a:solidFill>
                <a:srgbClr val="0000FF"/>
              </a:solidFill>
              <a:latin typeface="+mn-ea"/>
            </a:endParaRPr>
          </a:p>
          <a:p>
            <a:pPr>
              <a:lnSpc>
                <a:spcPct val="150000"/>
              </a:lnSpc>
              <a:spcBef>
                <a:spcPts val="1600"/>
              </a:spcBef>
              <a:buClr>
                <a:srgbClr val="FF0000"/>
              </a:buClr>
              <a:buFont typeface="Wingdings" panose="05000000000000000000" pitchFamily="2" charset="2"/>
              <a:buChar char="Ø"/>
            </a:pPr>
            <a:r>
              <a:rPr lang="zh-CN" altLang="en-US" sz="2000" dirty="0" smtClean="0">
                <a:latin typeface="+mn-ea"/>
              </a:rPr>
              <a:t>每年</a:t>
            </a:r>
            <a:r>
              <a:rPr lang="zh-CN" altLang="en-US" sz="2000" dirty="0">
                <a:latin typeface="+mn-ea"/>
              </a:rPr>
              <a:t>资助成绩优秀的本科生前往国际一流大学参加</a:t>
            </a:r>
            <a:r>
              <a:rPr lang="zh-CN" altLang="en-US" sz="2000" b="1" dirty="0">
                <a:solidFill>
                  <a:srgbClr val="FF0000"/>
                </a:solidFill>
                <a:latin typeface="+mn-ea"/>
              </a:rPr>
              <a:t>暑期学校项目</a:t>
            </a:r>
            <a:r>
              <a:rPr lang="zh-CN" altLang="en-US" sz="2000" dirty="0">
                <a:latin typeface="+mn-ea"/>
              </a:rPr>
              <a:t>或</a:t>
            </a:r>
            <a:r>
              <a:rPr lang="zh-CN" altLang="en-US" sz="2000" b="1" dirty="0" smtClean="0">
                <a:solidFill>
                  <a:srgbClr val="FF0000"/>
                </a:solidFill>
                <a:latin typeface="+mn-ea"/>
              </a:rPr>
              <a:t>暑期</a:t>
            </a:r>
            <a:r>
              <a:rPr lang="zh-CN" altLang="en-US" sz="2000" b="1" dirty="0">
                <a:solidFill>
                  <a:srgbClr val="FF0000"/>
                </a:solidFill>
                <a:latin typeface="+mn-ea"/>
              </a:rPr>
              <a:t>科研实习</a:t>
            </a:r>
            <a:r>
              <a:rPr lang="zh-CN" altLang="en-US" sz="2000" dirty="0">
                <a:latin typeface="+mn-ea"/>
              </a:rPr>
              <a:t>，资助优秀本科生参加</a:t>
            </a:r>
            <a:r>
              <a:rPr lang="zh-CN" altLang="en-US" sz="2000" b="1" dirty="0">
                <a:solidFill>
                  <a:srgbClr val="FF0000"/>
                </a:solidFill>
                <a:latin typeface="+mn-ea"/>
              </a:rPr>
              <a:t>国际学术会议</a:t>
            </a:r>
            <a:r>
              <a:rPr lang="zh-CN" altLang="en-US" sz="2000" dirty="0">
                <a:latin typeface="+mn-ea"/>
              </a:rPr>
              <a:t>、</a:t>
            </a:r>
            <a:r>
              <a:rPr lang="zh-CN" altLang="en-US" sz="2000" b="1" dirty="0">
                <a:solidFill>
                  <a:srgbClr val="FF0000"/>
                </a:solidFill>
                <a:latin typeface="+mn-ea"/>
              </a:rPr>
              <a:t>国际学术竞赛</a:t>
            </a:r>
            <a:r>
              <a:rPr lang="zh-CN" altLang="en-US" sz="2000" dirty="0">
                <a:latin typeface="+mn-ea"/>
              </a:rPr>
              <a:t>。</a:t>
            </a:r>
            <a:r>
              <a:rPr lang="zh-CN" altLang="en-US" sz="2000" dirty="0" smtClean="0">
                <a:latin typeface="+mn-ea"/>
              </a:rPr>
              <a:t>学院</a:t>
            </a:r>
            <a:r>
              <a:rPr lang="zh-CN" altLang="en-US" sz="2000" dirty="0">
                <a:latin typeface="+mn-ea"/>
              </a:rPr>
              <a:t>还开展“</a:t>
            </a:r>
            <a:r>
              <a:rPr lang="zh-CN" altLang="en-US" sz="2000" b="1" dirty="0">
                <a:solidFill>
                  <a:srgbClr val="FF0000"/>
                </a:solidFill>
                <a:latin typeface="+mn-ea"/>
              </a:rPr>
              <a:t>海外实验室深度体验计划</a:t>
            </a:r>
            <a:r>
              <a:rPr lang="zh-CN" altLang="en-US" sz="2000" dirty="0">
                <a:latin typeface="+mn-ea"/>
              </a:rPr>
              <a:t>”，资助优秀本科生去国际</a:t>
            </a:r>
            <a:r>
              <a:rPr lang="zh-CN" altLang="en-US" sz="2000" dirty="0" smtClean="0">
                <a:latin typeface="+mn-ea"/>
              </a:rPr>
              <a:t>顶尖学校</a:t>
            </a:r>
            <a:r>
              <a:rPr lang="zh-CN" altLang="en-US" sz="2000" dirty="0">
                <a:latin typeface="+mn-ea"/>
              </a:rPr>
              <a:t>、研究所进行 </a:t>
            </a:r>
            <a:r>
              <a:rPr lang="en-US" altLang="zh-CN" sz="2000" dirty="0">
                <a:latin typeface="+mn-ea"/>
              </a:rPr>
              <a:t>3 </a:t>
            </a:r>
            <a:r>
              <a:rPr lang="zh-CN" altLang="en-US" sz="2000" dirty="0">
                <a:latin typeface="+mn-ea"/>
              </a:rPr>
              <a:t>个月以上的科研训练。自项目开展以来，学院</a:t>
            </a:r>
            <a:r>
              <a:rPr lang="zh-CN" altLang="en-US" sz="2000" dirty="0" smtClean="0">
                <a:latin typeface="+mn-ea"/>
              </a:rPr>
              <a:t>资助</a:t>
            </a:r>
            <a:r>
              <a:rPr lang="zh-CN" altLang="en-US" sz="2000" dirty="0">
                <a:latin typeface="+mn-ea"/>
              </a:rPr>
              <a:t>本科生前往国际一流大学开展短期交流及长期科研训练</a:t>
            </a:r>
            <a:r>
              <a:rPr lang="zh-CN" altLang="en-US" sz="2000" b="1" dirty="0">
                <a:solidFill>
                  <a:srgbClr val="FF0000"/>
                </a:solidFill>
                <a:latin typeface="+mn-ea"/>
              </a:rPr>
              <a:t>共计 </a:t>
            </a:r>
            <a:r>
              <a:rPr lang="en-US" altLang="zh-CN" sz="2000" b="1" dirty="0">
                <a:solidFill>
                  <a:srgbClr val="FF0000"/>
                </a:solidFill>
                <a:latin typeface="+mn-ea"/>
              </a:rPr>
              <a:t>430 </a:t>
            </a:r>
            <a:r>
              <a:rPr lang="zh-CN" altLang="en-US" sz="2000" b="1" dirty="0">
                <a:solidFill>
                  <a:srgbClr val="FF0000"/>
                </a:solidFill>
                <a:latin typeface="+mn-ea"/>
              </a:rPr>
              <a:t>余人次</a:t>
            </a:r>
            <a:r>
              <a:rPr lang="zh-CN" altLang="en-US" sz="2000" dirty="0" smtClean="0">
                <a:latin typeface="+mn-ea"/>
              </a:rPr>
              <a:t>。</a:t>
            </a:r>
            <a:endParaRPr lang="en-US" altLang="zh-CN" sz="2000" dirty="0" smtClean="0">
              <a:latin typeface="+mn-ea"/>
            </a:endParaRPr>
          </a:p>
          <a:p>
            <a:pPr>
              <a:lnSpc>
                <a:spcPct val="150000"/>
              </a:lnSpc>
              <a:spcBef>
                <a:spcPts val="1600"/>
              </a:spcBef>
              <a:buClr>
                <a:srgbClr val="FF0000"/>
              </a:buClr>
              <a:buFont typeface="Wingdings" panose="05000000000000000000" pitchFamily="2" charset="2"/>
              <a:buChar char="Ø"/>
            </a:pPr>
            <a:r>
              <a:rPr lang="zh-CN" altLang="en-US" sz="2000" b="1" dirty="0" smtClean="0">
                <a:latin typeface="+mn-ea"/>
                <a:sym typeface="+mn-ea"/>
              </a:rPr>
              <a:t>交流学校：</a:t>
            </a:r>
            <a:r>
              <a:rPr lang="en-US" altLang="zh-CN" sz="2000" b="1" dirty="0" smtClean="0">
                <a:solidFill>
                  <a:srgbClr val="0000FF"/>
                </a:solidFill>
                <a:latin typeface="+mn-ea"/>
                <a:sym typeface="+mn-ea"/>
              </a:rPr>
              <a:t>Caltech, Harvard, MIT, </a:t>
            </a:r>
            <a:r>
              <a:rPr lang="en-US" altLang="zh-CN" sz="2000" b="1" dirty="0" err="1" smtClean="0">
                <a:solidFill>
                  <a:srgbClr val="0000FF"/>
                </a:solidFill>
                <a:latin typeface="+mn-ea"/>
                <a:sym typeface="+mn-ea"/>
              </a:rPr>
              <a:t>UCBerkeley</a:t>
            </a:r>
            <a:r>
              <a:rPr lang="en-US" altLang="zh-CN" sz="2000" b="1" dirty="0" smtClean="0">
                <a:solidFill>
                  <a:srgbClr val="0000FF"/>
                </a:solidFill>
                <a:latin typeface="+mn-ea"/>
                <a:sym typeface="+mn-ea"/>
              </a:rPr>
              <a:t>, </a:t>
            </a:r>
            <a:r>
              <a:rPr lang="en-US" altLang="zh-CN" sz="2000" b="1" dirty="0" err="1" smtClean="0">
                <a:solidFill>
                  <a:srgbClr val="0000FF"/>
                </a:solidFill>
                <a:latin typeface="+mn-ea"/>
                <a:sym typeface="+mn-ea"/>
              </a:rPr>
              <a:t>UOxford</a:t>
            </a:r>
            <a:r>
              <a:rPr lang="en-US" altLang="zh-CN" sz="2000" b="1" dirty="0" smtClean="0">
                <a:solidFill>
                  <a:srgbClr val="0000FF"/>
                </a:solidFill>
                <a:latin typeface="+mn-ea"/>
                <a:sym typeface="+mn-ea"/>
              </a:rPr>
              <a:t>, </a:t>
            </a:r>
            <a:r>
              <a:rPr lang="en-US" altLang="zh-CN" sz="2000" b="1" dirty="0" err="1" smtClean="0">
                <a:solidFill>
                  <a:srgbClr val="0000FF"/>
                </a:solidFill>
                <a:latin typeface="+mn-ea"/>
                <a:sym typeface="+mn-ea"/>
              </a:rPr>
              <a:t>UCambridge</a:t>
            </a:r>
            <a:r>
              <a:rPr lang="en-US" altLang="zh-CN" sz="2000" b="1" dirty="0" smtClean="0">
                <a:solidFill>
                  <a:srgbClr val="0000FF"/>
                </a:solidFill>
                <a:latin typeface="+mn-ea"/>
                <a:sym typeface="+mn-ea"/>
              </a:rPr>
              <a:t>, Scripps Research Institute, </a:t>
            </a:r>
            <a:r>
              <a:rPr lang="en-US" altLang="zh-CN" sz="2000" b="1" dirty="0" err="1" smtClean="0">
                <a:solidFill>
                  <a:srgbClr val="0000FF"/>
                </a:solidFill>
                <a:latin typeface="+mn-ea"/>
                <a:sym typeface="+mn-ea"/>
              </a:rPr>
              <a:t>ColumbiaU</a:t>
            </a:r>
            <a:r>
              <a:rPr lang="en-US" altLang="zh-CN" sz="2000" b="1" dirty="0" smtClean="0">
                <a:solidFill>
                  <a:srgbClr val="0000FF"/>
                </a:solidFill>
                <a:latin typeface="+mn-ea"/>
                <a:sym typeface="+mn-ea"/>
              </a:rPr>
              <a:t>, </a:t>
            </a:r>
            <a:r>
              <a:rPr lang="en-US" altLang="zh-CN" sz="2000" b="1" dirty="0" err="1" smtClean="0">
                <a:solidFill>
                  <a:srgbClr val="0000FF"/>
                </a:solidFill>
                <a:latin typeface="+mn-ea"/>
                <a:sym typeface="+mn-ea"/>
              </a:rPr>
              <a:t>YaleU</a:t>
            </a:r>
            <a:r>
              <a:rPr lang="en-US" altLang="zh-CN" sz="2000" b="1" dirty="0" smtClean="0">
                <a:solidFill>
                  <a:srgbClr val="0000FF"/>
                </a:solidFill>
                <a:latin typeface="+mn-ea"/>
                <a:sym typeface="+mn-ea"/>
              </a:rPr>
              <a:t>, </a:t>
            </a:r>
            <a:r>
              <a:rPr lang="en-US" altLang="zh-CN" sz="2000" b="1" dirty="0" err="1" smtClean="0">
                <a:solidFill>
                  <a:srgbClr val="0000FF"/>
                </a:solidFill>
                <a:latin typeface="+mn-ea"/>
                <a:sym typeface="+mn-ea"/>
              </a:rPr>
              <a:t>UChicago</a:t>
            </a:r>
            <a:r>
              <a:rPr lang="en-US" altLang="zh-CN" sz="2000" b="1" dirty="0" smtClean="0">
                <a:solidFill>
                  <a:srgbClr val="0000FF"/>
                </a:solidFill>
                <a:latin typeface="+mn-ea"/>
                <a:sym typeface="+mn-ea"/>
              </a:rPr>
              <a:t>, </a:t>
            </a:r>
            <a:r>
              <a:rPr lang="en-US" altLang="zh-CN" sz="2000" b="1" dirty="0" smtClean="0">
                <a:latin typeface="+mn-ea"/>
                <a:sym typeface="+mn-ea"/>
              </a:rPr>
              <a:t>UCLA, </a:t>
            </a:r>
            <a:r>
              <a:rPr lang="en-US" altLang="zh-CN" sz="2000" b="1" dirty="0" err="1" smtClean="0">
                <a:latin typeface="+mn-ea"/>
                <a:sym typeface="+mn-ea"/>
              </a:rPr>
              <a:t>UMichigan</a:t>
            </a:r>
            <a:r>
              <a:rPr lang="en-US" altLang="zh-CN" sz="2000" b="1" dirty="0" smtClean="0">
                <a:latin typeface="+mn-ea"/>
                <a:sym typeface="+mn-ea"/>
              </a:rPr>
              <a:t>, </a:t>
            </a:r>
            <a:r>
              <a:rPr lang="en-US" altLang="zh-CN" sz="2000" b="1" dirty="0" err="1" smtClean="0">
                <a:latin typeface="+mn-ea"/>
                <a:sym typeface="+mn-ea"/>
              </a:rPr>
              <a:t>UToronto</a:t>
            </a:r>
            <a:r>
              <a:rPr lang="en-US" altLang="zh-CN" sz="2000" b="1" dirty="0" smtClean="0">
                <a:latin typeface="+mn-ea"/>
                <a:sym typeface="+mn-ea"/>
              </a:rPr>
              <a:t>, UIUC,  </a:t>
            </a:r>
            <a:r>
              <a:rPr lang="en-US" altLang="zh-CN" sz="2000" b="1" dirty="0" err="1" smtClean="0">
                <a:latin typeface="+mn-ea"/>
                <a:sym typeface="+mn-ea"/>
              </a:rPr>
              <a:t>NorthwesternU</a:t>
            </a:r>
            <a:r>
              <a:rPr lang="en-US" altLang="zh-CN" sz="2000" b="1" dirty="0" smtClean="0">
                <a:latin typeface="+mn-ea"/>
                <a:sym typeface="+mn-ea"/>
              </a:rPr>
              <a:t>… </a:t>
            </a:r>
            <a:endParaRPr lang="zh-CN" altLang="en-US" sz="2000" dirty="0" smtClean="0">
              <a:latin typeface="+mn-ea"/>
            </a:endParaRPr>
          </a:p>
          <a:p>
            <a:pPr>
              <a:lnSpc>
                <a:spcPct val="150000"/>
              </a:lnSpc>
            </a:pPr>
            <a:endParaRPr lang="zh-CN" altLang="en-US" b="1" dirty="0">
              <a:latin typeface="Times New Roman" pitchFamily="18" charset="0"/>
              <a:ea typeface="黑体" pitchFamily="49" charset="-122"/>
              <a:cs typeface="Times New Roman" pitchFamily="18" charset="0"/>
              <a:sym typeface="+mn-ea"/>
            </a:endParaRPr>
          </a:p>
        </p:txBody>
      </p:sp>
      <p:cxnSp>
        <p:nvCxnSpPr>
          <p:cNvPr id="12" name="直接连接符 11"/>
          <p:cNvCxnSpPr/>
          <p:nvPr/>
        </p:nvCxnSpPr>
        <p:spPr>
          <a:xfrm>
            <a:off x="40640" y="835624"/>
            <a:ext cx="12151360" cy="0"/>
          </a:xfrm>
          <a:prstGeom prst="line">
            <a:avLst/>
          </a:prstGeom>
          <a:ln w="19050">
            <a:solidFill>
              <a:srgbClr val="84006A"/>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40640" y="835025"/>
            <a:ext cx="12151360" cy="0"/>
          </a:xfrm>
          <a:prstGeom prst="line">
            <a:avLst/>
          </a:prstGeom>
          <a:ln w="19050">
            <a:solidFill>
              <a:srgbClr val="84006A"/>
            </a:solidFill>
          </a:ln>
        </p:spPr>
        <p:style>
          <a:lnRef idx="1">
            <a:schemeClr val="accent1"/>
          </a:lnRef>
          <a:fillRef idx="0">
            <a:schemeClr val="accent1"/>
          </a:fillRef>
          <a:effectRef idx="0">
            <a:schemeClr val="accent1"/>
          </a:effectRef>
          <a:fontRef idx="minor">
            <a:schemeClr val="tx1"/>
          </a:fontRef>
        </p:style>
      </p:cxnSp>
      <p:sp>
        <p:nvSpPr>
          <p:cNvPr id="14" name="标题 66"/>
          <p:cNvSpPr txBox="1">
            <a:spLocks/>
          </p:cNvSpPr>
          <p:nvPr/>
        </p:nvSpPr>
        <p:spPr>
          <a:xfrm>
            <a:off x="40640" y="321310"/>
            <a:ext cx="1837321" cy="57404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2800" b="1" dirty="0" smtClean="0">
                <a:solidFill>
                  <a:srgbClr val="84006A"/>
                </a:solidFill>
                <a:latin typeface="方正兰亭准黑_GBK" panose="02000000000000000000" charset="-122"/>
                <a:ea typeface="方正兰亭准黑_GBK" panose="02000000000000000000" charset="-122"/>
              </a:rPr>
              <a:t>国际交流</a:t>
            </a:r>
            <a:endParaRPr lang="zh-CN" altLang="en-US" sz="2800" b="1" dirty="0">
              <a:solidFill>
                <a:srgbClr val="84006A"/>
              </a:solidFill>
              <a:latin typeface="微软雅黑" panose="020B0503020204020204" charset="-122"/>
              <a:ea typeface="微软雅黑" panose="020B0503020204020204" charset="-122"/>
              <a:cs typeface="微软雅黑" panose="020B0503020204020204" charset="-122"/>
            </a:endParaRPr>
          </a:p>
        </p:txBody>
      </p:sp>
    </p:spTree>
    <p:custDataLst>
      <p:tags r:id="rId1"/>
    </p:custDataLst>
    <p:extLst>
      <p:ext uri="{BB962C8B-B14F-4D97-AF65-F5344CB8AC3E}">
        <p14:creationId xmlns:p14="http://schemas.microsoft.com/office/powerpoint/2010/main" val="19570692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对角圆角矩形 6"/>
          <p:cNvSpPr/>
          <p:nvPr/>
        </p:nvSpPr>
        <p:spPr>
          <a:xfrm>
            <a:off x="-3810" y="1688465"/>
            <a:ext cx="12191365" cy="3950970"/>
          </a:xfrm>
          <a:prstGeom prst="round2DiagRect">
            <a:avLst/>
          </a:prstGeom>
          <a:solidFill>
            <a:srgbClr val="8500A6">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G:\新建文件夹\配图\条_画板 1.png条_画板 1"/>
          <p:cNvPicPr>
            <a:picLocks noChangeAspect="1"/>
          </p:cNvPicPr>
          <p:nvPr>
            <p:custDataLst>
              <p:tags r:id="rId2"/>
            </p:custDataLst>
          </p:nvPr>
        </p:nvPicPr>
        <p:blipFill>
          <a:blip r:embed="rId4"/>
          <a:srcRect/>
          <a:stretch>
            <a:fillRect/>
          </a:stretch>
        </p:blipFill>
        <p:spPr>
          <a:xfrm>
            <a:off x="635" y="6744018"/>
            <a:ext cx="12198350" cy="111125"/>
          </a:xfrm>
          <a:prstGeom prst="rect">
            <a:avLst/>
          </a:prstGeom>
        </p:spPr>
      </p:pic>
      <p:sp>
        <p:nvSpPr>
          <p:cNvPr id="6" name="文本框 5"/>
          <p:cNvSpPr txBox="1"/>
          <p:nvPr/>
        </p:nvSpPr>
        <p:spPr>
          <a:xfrm>
            <a:off x="537210" y="534035"/>
            <a:ext cx="1402080" cy="337185"/>
          </a:xfrm>
          <a:prstGeom prst="rect">
            <a:avLst/>
          </a:prstGeom>
          <a:noFill/>
        </p:spPr>
        <p:txBody>
          <a:bodyPr wrap="none" rtlCol="0">
            <a:spAutoFit/>
          </a:bodyPr>
          <a:lstStyle/>
          <a:p>
            <a:pPr algn="l"/>
            <a:r>
              <a:rPr lang="zh-CN" altLang="en-US" sz="1600">
                <a:solidFill>
                  <a:schemeClr val="bg1"/>
                </a:solidFill>
                <a:latin typeface="微软雅黑" panose="020B0503020204020204" charset="-122"/>
                <a:ea typeface="微软雅黑" panose="020B0503020204020204" charset="-122"/>
              </a:rPr>
              <a:t>国际交流照片</a:t>
            </a:r>
          </a:p>
        </p:txBody>
      </p:sp>
      <p:pic>
        <p:nvPicPr>
          <p:cNvPr id="4" name="图片 3" descr="40_画板 1"/>
          <p:cNvPicPr>
            <a:picLocks noChangeAspect="1"/>
          </p:cNvPicPr>
          <p:nvPr/>
        </p:nvPicPr>
        <p:blipFill>
          <a:blip r:embed="rId5"/>
          <a:stretch>
            <a:fillRect/>
          </a:stretch>
        </p:blipFill>
        <p:spPr>
          <a:xfrm>
            <a:off x="537210" y="2023110"/>
            <a:ext cx="11130280" cy="3275965"/>
          </a:xfrm>
          <a:prstGeom prst="rect">
            <a:avLst/>
          </a:prstGeom>
        </p:spPr>
      </p:pic>
      <p:grpSp>
        <p:nvGrpSpPr>
          <p:cNvPr id="8" name="组合 7"/>
          <p:cNvGrpSpPr/>
          <p:nvPr/>
        </p:nvGrpSpPr>
        <p:grpSpPr>
          <a:xfrm>
            <a:off x="9508490" y="226695"/>
            <a:ext cx="2849880" cy="635000"/>
            <a:chOff x="14974" y="357"/>
            <a:chExt cx="4488" cy="1000"/>
          </a:xfrm>
        </p:grpSpPr>
        <p:pic>
          <p:nvPicPr>
            <p:cNvPr id="9" name="图片 8" descr="G:\新建文件夹\配图\58-02.png58-02"/>
            <p:cNvPicPr>
              <a:picLocks noChangeAspect="1"/>
            </p:cNvPicPr>
            <p:nvPr/>
          </p:nvPicPr>
          <p:blipFill>
            <a:blip r:embed="rId6"/>
            <a:srcRect/>
            <a:stretch>
              <a:fillRect/>
            </a:stretch>
          </p:blipFill>
          <p:spPr>
            <a:xfrm>
              <a:off x="14974" y="366"/>
              <a:ext cx="4228" cy="949"/>
            </a:xfrm>
            <a:prstGeom prst="rect">
              <a:avLst/>
            </a:prstGeom>
          </p:spPr>
        </p:pic>
        <p:pic>
          <p:nvPicPr>
            <p:cNvPr id="10" name="图片 9" descr="16_画板 1"/>
            <p:cNvPicPr>
              <a:picLocks noChangeAspect="1"/>
            </p:cNvPicPr>
            <p:nvPr/>
          </p:nvPicPr>
          <p:blipFill>
            <a:blip r:embed="rId7"/>
            <a:stretch>
              <a:fillRect/>
            </a:stretch>
          </p:blipFill>
          <p:spPr>
            <a:xfrm>
              <a:off x="14974" y="357"/>
              <a:ext cx="4489" cy="1000"/>
            </a:xfrm>
            <a:prstGeom prst="rect">
              <a:avLst/>
            </a:prstGeom>
          </p:spPr>
        </p:pic>
      </p:grpSp>
      <p:cxnSp>
        <p:nvCxnSpPr>
          <p:cNvPr id="12" name="直接连接符 11"/>
          <p:cNvCxnSpPr/>
          <p:nvPr/>
        </p:nvCxnSpPr>
        <p:spPr>
          <a:xfrm>
            <a:off x="40640" y="835624"/>
            <a:ext cx="12151360" cy="0"/>
          </a:xfrm>
          <a:prstGeom prst="line">
            <a:avLst/>
          </a:prstGeom>
          <a:ln w="19050">
            <a:solidFill>
              <a:srgbClr val="84006A"/>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40640" y="835025"/>
            <a:ext cx="12151360" cy="0"/>
          </a:xfrm>
          <a:prstGeom prst="line">
            <a:avLst/>
          </a:prstGeom>
          <a:ln w="19050">
            <a:solidFill>
              <a:srgbClr val="84006A"/>
            </a:solidFill>
          </a:ln>
        </p:spPr>
        <p:style>
          <a:lnRef idx="1">
            <a:schemeClr val="accent1"/>
          </a:lnRef>
          <a:fillRef idx="0">
            <a:schemeClr val="accent1"/>
          </a:fillRef>
          <a:effectRef idx="0">
            <a:schemeClr val="accent1"/>
          </a:effectRef>
          <a:fontRef idx="minor">
            <a:schemeClr val="tx1"/>
          </a:fontRef>
        </p:style>
      </p:cxnSp>
      <p:sp>
        <p:nvSpPr>
          <p:cNvPr id="14" name="标题 66"/>
          <p:cNvSpPr txBox="1">
            <a:spLocks/>
          </p:cNvSpPr>
          <p:nvPr/>
        </p:nvSpPr>
        <p:spPr>
          <a:xfrm>
            <a:off x="40640" y="321310"/>
            <a:ext cx="1837321" cy="57404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2800" b="1" dirty="0" smtClean="0">
                <a:solidFill>
                  <a:srgbClr val="84006A"/>
                </a:solidFill>
                <a:latin typeface="方正兰亭准黑_GBK" panose="02000000000000000000" charset="-122"/>
                <a:ea typeface="方正兰亭准黑_GBK" panose="02000000000000000000" charset="-122"/>
              </a:rPr>
              <a:t>国际交流</a:t>
            </a:r>
            <a:endParaRPr lang="zh-CN" altLang="en-US" sz="2800" b="1" dirty="0">
              <a:solidFill>
                <a:srgbClr val="84006A"/>
              </a:solidFill>
              <a:latin typeface="微软雅黑" panose="020B0503020204020204" charset="-122"/>
              <a:ea typeface="微软雅黑" panose="020B0503020204020204" charset="-122"/>
              <a:cs typeface="微软雅黑" panose="020B0503020204020204" charset="-122"/>
            </a:endParaRPr>
          </a:p>
        </p:txBody>
      </p:sp>
    </p:spTree>
    <p:custDataLst>
      <p:tags r:id="rId1"/>
    </p:custDataLst>
    <p:extLst>
      <p:ext uri="{BB962C8B-B14F-4D97-AF65-F5344CB8AC3E}">
        <p14:creationId xmlns:p14="http://schemas.microsoft.com/office/powerpoint/2010/main" val="31368833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G:\新建文件夹\配图\条_画板 1.png条_画板 1"/>
          <p:cNvPicPr>
            <a:picLocks noChangeAspect="1"/>
          </p:cNvPicPr>
          <p:nvPr/>
        </p:nvPicPr>
        <p:blipFill>
          <a:blip r:embed="rId3"/>
          <a:srcRect/>
          <a:stretch>
            <a:fillRect/>
          </a:stretch>
        </p:blipFill>
        <p:spPr>
          <a:xfrm>
            <a:off x="635" y="6744618"/>
            <a:ext cx="12198351" cy="111125"/>
          </a:xfrm>
          <a:prstGeom prst="rect">
            <a:avLst/>
          </a:prstGeom>
        </p:spPr>
      </p:pic>
      <p:grpSp>
        <p:nvGrpSpPr>
          <p:cNvPr id="4" name="组合 3"/>
          <p:cNvGrpSpPr/>
          <p:nvPr/>
        </p:nvGrpSpPr>
        <p:grpSpPr>
          <a:xfrm>
            <a:off x="9508491" y="227295"/>
            <a:ext cx="2849880" cy="635000"/>
            <a:chOff x="14974" y="357"/>
            <a:chExt cx="4488" cy="1000"/>
          </a:xfrm>
        </p:grpSpPr>
        <p:pic>
          <p:nvPicPr>
            <p:cNvPr id="11" name="图片 10" descr="G:\新建文件夹\配图\58-02.png58-02"/>
            <p:cNvPicPr>
              <a:picLocks noChangeAspect="1"/>
            </p:cNvPicPr>
            <p:nvPr/>
          </p:nvPicPr>
          <p:blipFill>
            <a:blip r:embed="rId4"/>
            <a:srcRect/>
            <a:stretch>
              <a:fillRect/>
            </a:stretch>
          </p:blipFill>
          <p:spPr>
            <a:xfrm>
              <a:off x="14974" y="366"/>
              <a:ext cx="4228" cy="949"/>
            </a:xfrm>
            <a:prstGeom prst="rect">
              <a:avLst/>
            </a:prstGeom>
          </p:spPr>
        </p:pic>
        <p:pic>
          <p:nvPicPr>
            <p:cNvPr id="12" name="图片 11" descr="16_画板 1"/>
            <p:cNvPicPr>
              <a:picLocks noChangeAspect="1"/>
            </p:cNvPicPr>
            <p:nvPr/>
          </p:nvPicPr>
          <p:blipFill>
            <a:blip r:embed="rId5"/>
            <a:stretch>
              <a:fillRect/>
            </a:stretch>
          </p:blipFill>
          <p:spPr>
            <a:xfrm>
              <a:off x="14974" y="357"/>
              <a:ext cx="4489" cy="1000"/>
            </a:xfrm>
            <a:prstGeom prst="rect">
              <a:avLst/>
            </a:prstGeom>
          </p:spPr>
        </p:pic>
      </p:grpSp>
      <p:pic>
        <p:nvPicPr>
          <p:cNvPr id="7" name="图片 6" descr="C:\Users\admin\Desktop\主楼.png18.png主楼.png18"/>
          <p:cNvPicPr>
            <a:picLocks noChangeAspect="1"/>
          </p:cNvPicPr>
          <p:nvPr/>
        </p:nvPicPr>
        <p:blipFill>
          <a:blip r:embed="rId6"/>
          <a:srcRect/>
          <a:stretch>
            <a:fillRect/>
          </a:stretch>
        </p:blipFill>
        <p:spPr>
          <a:xfrm flipH="1">
            <a:off x="7033895" y="2831537"/>
            <a:ext cx="5165091" cy="3912871"/>
          </a:xfrm>
          <a:prstGeom prst="rect">
            <a:avLst/>
          </a:prstGeom>
        </p:spPr>
      </p:pic>
      <p:sp>
        <p:nvSpPr>
          <p:cNvPr id="14" name="标题 66"/>
          <p:cNvSpPr txBox="1">
            <a:spLocks/>
          </p:cNvSpPr>
          <p:nvPr/>
        </p:nvSpPr>
        <p:spPr>
          <a:xfrm>
            <a:off x="2601565" y="862295"/>
            <a:ext cx="6559963" cy="57404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2800" b="1" dirty="0" smtClean="0">
                <a:solidFill>
                  <a:srgbClr val="84006A"/>
                </a:solidFill>
                <a:latin typeface="方正兰亭准黑_GBK" panose="02000000000000000000" charset="-122"/>
                <a:ea typeface="方正兰亭准黑_GBK" panose="02000000000000000000" charset="-122"/>
              </a:rPr>
              <a:t>近三届化学伯苓班毕业去向统计</a:t>
            </a:r>
            <a:endParaRPr lang="zh-CN" altLang="en-US" sz="2800" b="1" dirty="0">
              <a:solidFill>
                <a:srgbClr val="84006A"/>
              </a:solidFill>
              <a:latin typeface="微软雅黑" panose="020B0503020204020204" charset="-122"/>
              <a:ea typeface="微软雅黑" panose="020B0503020204020204" charset="-122"/>
              <a:cs typeface="微软雅黑" panose="020B0503020204020204" charset="-122"/>
            </a:endParaRPr>
          </a:p>
        </p:txBody>
      </p:sp>
      <p:graphicFrame>
        <p:nvGraphicFramePr>
          <p:cNvPr id="2" name="表格 1"/>
          <p:cNvGraphicFramePr>
            <a:graphicFrameLocks noGrp="1"/>
          </p:cNvGraphicFramePr>
          <p:nvPr>
            <p:extLst>
              <p:ext uri="{D42A27DB-BD31-4B8C-83A1-F6EECF244321}">
                <p14:modId xmlns:p14="http://schemas.microsoft.com/office/powerpoint/2010/main" val="726109211"/>
              </p:ext>
            </p:extLst>
          </p:nvPr>
        </p:nvGraphicFramePr>
        <p:xfrm>
          <a:off x="1233997" y="1748902"/>
          <a:ext cx="9632270" cy="2031888"/>
        </p:xfrm>
        <a:graphic>
          <a:graphicData uri="http://schemas.openxmlformats.org/drawingml/2006/table">
            <a:tbl>
              <a:tblPr>
                <a:tableStyleId>{5C22544A-7EE6-4342-B048-85BDC9FD1C3A}</a:tableStyleId>
              </a:tblPr>
              <a:tblGrid>
                <a:gridCol w="1167548">
                  <a:extLst>
                    <a:ext uri="{9D8B030D-6E8A-4147-A177-3AD203B41FA5}">
                      <a16:colId xmlns:a16="http://schemas.microsoft.com/office/drawing/2014/main" val="2560879953"/>
                    </a:ext>
                  </a:extLst>
                </a:gridCol>
                <a:gridCol w="1167548">
                  <a:extLst>
                    <a:ext uri="{9D8B030D-6E8A-4147-A177-3AD203B41FA5}">
                      <a16:colId xmlns:a16="http://schemas.microsoft.com/office/drawing/2014/main" val="311106362"/>
                    </a:ext>
                  </a:extLst>
                </a:gridCol>
                <a:gridCol w="1167548">
                  <a:extLst>
                    <a:ext uri="{9D8B030D-6E8A-4147-A177-3AD203B41FA5}">
                      <a16:colId xmlns:a16="http://schemas.microsoft.com/office/drawing/2014/main" val="2918463809"/>
                    </a:ext>
                  </a:extLst>
                </a:gridCol>
                <a:gridCol w="1167548">
                  <a:extLst>
                    <a:ext uri="{9D8B030D-6E8A-4147-A177-3AD203B41FA5}">
                      <a16:colId xmlns:a16="http://schemas.microsoft.com/office/drawing/2014/main" val="1112532622"/>
                    </a:ext>
                  </a:extLst>
                </a:gridCol>
                <a:gridCol w="1167548">
                  <a:extLst>
                    <a:ext uri="{9D8B030D-6E8A-4147-A177-3AD203B41FA5}">
                      <a16:colId xmlns:a16="http://schemas.microsoft.com/office/drawing/2014/main" val="3590808195"/>
                    </a:ext>
                  </a:extLst>
                </a:gridCol>
                <a:gridCol w="1726997">
                  <a:extLst>
                    <a:ext uri="{9D8B030D-6E8A-4147-A177-3AD203B41FA5}">
                      <a16:colId xmlns:a16="http://schemas.microsoft.com/office/drawing/2014/main" val="2298016765"/>
                    </a:ext>
                  </a:extLst>
                </a:gridCol>
                <a:gridCol w="2067533">
                  <a:extLst>
                    <a:ext uri="{9D8B030D-6E8A-4147-A177-3AD203B41FA5}">
                      <a16:colId xmlns:a16="http://schemas.microsoft.com/office/drawing/2014/main" val="731948591"/>
                    </a:ext>
                  </a:extLst>
                </a:gridCol>
              </a:tblGrid>
              <a:tr h="507972">
                <a:tc>
                  <a:txBody>
                    <a:bodyPr/>
                    <a:lstStyle/>
                    <a:p>
                      <a:pPr algn="ctr" fontAlgn="b"/>
                      <a:r>
                        <a:rPr lang="zh-CN" altLang="en-US" sz="2000" u="none" strike="noStrike" dirty="0">
                          <a:effectLst/>
                        </a:rPr>
                        <a:t>　</a:t>
                      </a:r>
                      <a:endParaRPr lang="zh-CN" altLang="en-US" sz="20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b">
                    <a:solidFill>
                      <a:schemeClr val="tx2">
                        <a:lumMod val="40000"/>
                        <a:lumOff val="60000"/>
                      </a:schemeClr>
                    </a:solidFill>
                  </a:tcPr>
                </a:tc>
                <a:tc>
                  <a:txBody>
                    <a:bodyPr/>
                    <a:lstStyle/>
                    <a:p>
                      <a:pPr algn="ctr" fontAlgn="b"/>
                      <a:r>
                        <a:rPr lang="zh-CN" altLang="en-US" sz="2000" u="none" strike="noStrike" dirty="0">
                          <a:effectLst/>
                        </a:rPr>
                        <a:t>毕业人数</a:t>
                      </a:r>
                      <a:endParaRPr lang="zh-CN" altLang="en-US" sz="20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b">
                    <a:solidFill>
                      <a:schemeClr val="tx2">
                        <a:lumMod val="40000"/>
                        <a:lumOff val="60000"/>
                      </a:schemeClr>
                    </a:solidFill>
                  </a:tcPr>
                </a:tc>
                <a:tc>
                  <a:txBody>
                    <a:bodyPr/>
                    <a:lstStyle/>
                    <a:p>
                      <a:pPr algn="ctr" fontAlgn="b"/>
                      <a:r>
                        <a:rPr lang="zh-CN" altLang="en-US" sz="2000" u="none" strike="noStrike" dirty="0" smtClean="0">
                          <a:effectLst/>
                        </a:rPr>
                        <a:t>出国读研</a:t>
                      </a:r>
                      <a:endParaRPr lang="zh-CN" altLang="en-US" sz="20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b">
                    <a:solidFill>
                      <a:schemeClr val="tx2">
                        <a:lumMod val="40000"/>
                        <a:lumOff val="60000"/>
                      </a:schemeClr>
                    </a:solidFill>
                  </a:tcPr>
                </a:tc>
                <a:tc>
                  <a:txBody>
                    <a:bodyPr/>
                    <a:lstStyle/>
                    <a:p>
                      <a:pPr algn="ctr" fontAlgn="b"/>
                      <a:r>
                        <a:rPr lang="zh-CN" altLang="en-US" sz="2000" u="none" strike="noStrike" dirty="0">
                          <a:effectLst/>
                        </a:rPr>
                        <a:t>国内读研</a:t>
                      </a:r>
                      <a:endParaRPr lang="zh-CN" altLang="en-US" sz="20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b">
                    <a:solidFill>
                      <a:schemeClr val="tx2">
                        <a:lumMod val="40000"/>
                        <a:lumOff val="60000"/>
                      </a:schemeClr>
                    </a:solidFill>
                  </a:tcPr>
                </a:tc>
                <a:tc>
                  <a:txBody>
                    <a:bodyPr/>
                    <a:lstStyle/>
                    <a:p>
                      <a:pPr algn="ctr" fontAlgn="b"/>
                      <a:r>
                        <a:rPr lang="zh-CN" altLang="en-US" sz="2000" u="none" strike="noStrike" dirty="0">
                          <a:effectLst/>
                        </a:rPr>
                        <a:t>科研助理</a:t>
                      </a:r>
                      <a:endParaRPr lang="zh-CN" altLang="en-US" sz="20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b">
                    <a:solidFill>
                      <a:schemeClr val="tx2">
                        <a:lumMod val="40000"/>
                        <a:lumOff val="60000"/>
                      </a:schemeClr>
                    </a:solidFill>
                  </a:tcPr>
                </a:tc>
                <a:tc>
                  <a:txBody>
                    <a:bodyPr/>
                    <a:lstStyle/>
                    <a:p>
                      <a:pPr algn="ctr" fontAlgn="b"/>
                      <a:r>
                        <a:rPr lang="zh-CN" altLang="en-US" sz="2000" u="none" strike="noStrike" dirty="0">
                          <a:effectLst/>
                        </a:rPr>
                        <a:t>出国百分比</a:t>
                      </a:r>
                      <a:endParaRPr lang="zh-CN" altLang="en-US" sz="20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b">
                    <a:solidFill>
                      <a:schemeClr val="tx2">
                        <a:lumMod val="40000"/>
                        <a:lumOff val="60000"/>
                      </a:schemeClr>
                    </a:solidFill>
                  </a:tcPr>
                </a:tc>
                <a:tc>
                  <a:txBody>
                    <a:bodyPr/>
                    <a:lstStyle/>
                    <a:p>
                      <a:pPr algn="ctr" fontAlgn="b"/>
                      <a:r>
                        <a:rPr lang="zh-CN" altLang="en-US" sz="2000" u="none" strike="noStrike">
                          <a:effectLst/>
                        </a:rPr>
                        <a:t>国内读研百分比</a:t>
                      </a:r>
                      <a:endParaRPr lang="zh-CN" altLang="en-US" sz="2000" b="0" i="0" u="none" strike="noStrike">
                        <a:solidFill>
                          <a:srgbClr val="000000"/>
                        </a:solidFill>
                        <a:effectLst/>
                        <a:latin typeface="等线" panose="02010600030101010101" pitchFamily="2" charset="-122"/>
                        <a:ea typeface="等线" panose="02010600030101010101" pitchFamily="2" charset="-122"/>
                      </a:endParaRPr>
                    </a:p>
                  </a:txBody>
                  <a:tcPr marL="7620" marR="7620" marT="7620" marB="0" anchor="b">
                    <a:solidFill>
                      <a:schemeClr val="tx2">
                        <a:lumMod val="40000"/>
                        <a:lumOff val="60000"/>
                      </a:schemeClr>
                    </a:solidFill>
                  </a:tcPr>
                </a:tc>
                <a:extLst>
                  <a:ext uri="{0D108BD9-81ED-4DB2-BD59-A6C34878D82A}">
                    <a16:rowId xmlns:a16="http://schemas.microsoft.com/office/drawing/2014/main" val="285746540"/>
                  </a:ext>
                </a:extLst>
              </a:tr>
              <a:tr h="507972">
                <a:tc>
                  <a:txBody>
                    <a:bodyPr/>
                    <a:lstStyle/>
                    <a:p>
                      <a:pPr algn="ctr" fontAlgn="b"/>
                      <a:r>
                        <a:rPr lang="en-US" altLang="zh-CN" sz="2000" u="none" strike="noStrike">
                          <a:effectLst/>
                        </a:rPr>
                        <a:t>2022</a:t>
                      </a:r>
                      <a:r>
                        <a:rPr lang="zh-CN" altLang="en-US" sz="2000" u="none" strike="noStrike">
                          <a:effectLst/>
                        </a:rPr>
                        <a:t>届</a:t>
                      </a:r>
                      <a:endParaRPr lang="zh-CN" altLang="en-US" sz="2000" b="0" i="0" u="none" strike="noStrike">
                        <a:solidFill>
                          <a:srgbClr val="000000"/>
                        </a:solidFill>
                        <a:effectLst/>
                        <a:latin typeface="等线" panose="02010600030101010101" pitchFamily="2" charset="-122"/>
                        <a:ea typeface="等线" panose="02010600030101010101" pitchFamily="2" charset="-122"/>
                      </a:endParaRPr>
                    </a:p>
                  </a:txBody>
                  <a:tcPr marL="7620" marR="7620" marT="7620" marB="0" anchor="b">
                    <a:solidFill>
                      <a:schemeClr val="tx2">
                        <a:lumMod val="40000"/>
                        <a:lumOff val="60000"/>
                      </a:schemeClr>
                    </a:solidFill>
                  </a:tcPr>
                </a:tc>
                <a:tc>
                  <a:txBody>
                    <a:bodyPr/>
                    <a:lstStyle/>
                    <a:p>
                      <a:pPr algn="ctr" fontAlgn="b"/>
                      <a:r>
                        <a:rPr lang="en-US" altLang="zh-CN" sz="2000" u="none" strike="noStrike" dirty="0">
                          <a:effectLst/>
                        </a:rPr>
                        <a:t>25</a:t>
                      </a:r>
                      <a:endParaRPr lang="en-US" altLang="zh-CN" sz="20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b">
                    <a:solidFill>
                      <a:schemeClr val="tx2">
                        <a:lumMod val="40000"/>
                        <a:lumOff val="60000"/>
                      </a:schemeClr>
                    </a:solidFill>
                  </a:tcPr>
                </a:tc>
                <a:tc>
                  <a:txBody>
                    <a:bodyPr/>
                    <a:lstStyle/>
                    <a:p>
                      <a:pPr algn="ctr" fontAlgn="b"/>
                      <a:r>
                        <a:rPr lang="en-US" altLang="zh-CN" sz="2000" u="none" strike="noStrike" dirty="0">
                          <a:effectLst/>
                        </a:rPr>
                        <a:t>11</a:t>
                      </a:r>
                      <a:endParaRPr lang="en-US" altLang="zh-CN" sz="20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b">
                    <a:solidFill>
                      <a:schemeClr val="tx2">
                        <a:lumMod val="40000"/>
                        <a:lumOff val="60000"/>
                      </a:schemeClr>
                    </a:solidFill>
                  </a:tcPr>
                </a:tc>
                <a:tc>
                  <a:txBody>
                    <a:bodyPr/>
                    <a:lstStyle/>
                    <a:p>
                      <a:pPr algn="ctr" fontAlgn="b"/>
                      <a:r>
                        <a:rPr lang="en-US" altLang="zh-CN" sz="2000" u="none" strike="noStrike" dirty="0">
                          <a:effectLst/>
                        </a:rPr>
                        <a:t>14</a:t>
                      </a:r>
                      <a:endParaRPr lang="en-US" altLang="zh-CN" sz="20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b">
                    <a:solidFill>
                      <a:schemeClr val="tx2">
                        <a:lumMod val="40000"/>
                        <a:lumOff val="60000"/>
                      </a:schemeClr>
                    </a:solidFill>
                  </a:tcPr>
                </a:tc>
                <a:tc>
                  <a:txBody>
                    <a:bodyPr/>
                    <a:lstStyle/>
                    <a:p>
                      <a:pPr algn="ctr" fontAlgn="b"/>
                      <a:r>
                        <a:rPr lang="en-US" altLang="zh-CN" sz="2000" u="none" strike="noStrike">
                          <a:effectLst/>
                        </a:rPr>
                        <a:t>0</a:t>
                      </a:r>
                      <a:endParaRPr lang="en-US" altLang="zh-CN" sz="2000" b="0" i="0" u="none" strike="noStrike">
                        <a:solidFill>
                          <a:srgbClr val="000000"/>
                        </a:solidFill>
                        <a:effectLst/>
                        <a:latin typeface="等线" panose="02010600030101010101" pitchFamily="2" charset="-122"/>
                        <a:ea typeface="等线" panose="02010600030101010101" pitchFamily="2" charset="-122"/>
                      </a:endParaRPr>
                    </a:p>
                  </a:txBody>
                  <a:tcPr marL="7620" marR="7620" marT="7620" marB="0" anchor="b">
                    <a:solidFill>
                      <a:schemeClr val="tx2">
                        <a:lumMod val="40000"/>
                        <a:lumOff val="60000"/>
                      </a:schemeClr>
                    </a:solidFill>
                  </a:tcPr>
                </a:tc>
                <a:tc>
                  <a:txBody>
                    <a:bodyPr/>
                    <a:lstStyle/>
                    <a:p>
                      <a:pPr algn="ctr" fontAlgn="b"/>
                      <a:r>
                        <a:rPr lang="en-US" altLang="zh-CN" sz="2000" u="none" strike="noStrike" dirty="0">
                          <a:effectLst/>
                        </a:rPr>
                        <a:t>44%</a:t>
                      </a:r>
                      <a:endParaRPr lang="en-US" altLang="zh-CN" sz="20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b">
                    <a:solidFill>
                      <a:schemeClr val="tx2">
                        <a:lumMod val="40000"/>
                        <a:lumOff val="60000"/>
                      </a:schemeClr>
                    </a:solidFill>
                  </a:tcPr>
                </a:tc>
                <a:tc>
                  <a:txBody>
                    <a:bodyPr/>
                    <a:lstStyle/>
                    <a:p>
                      <a:pPr algn="ctr" fontAlgn="b"/>
                      <a:r>
                        <a:rPr lang="en-US" altLang="zh-CN" sz="2000" u="none" strike="noStrike">
                          <a:effectLst/>
                        </a:rPr>
                        <a:t>56%</a:t>
                      </a:r>
                      <a:endParaRPr lang="en-US" altLang="zh-CN" sz="2000" b="0" i="0" u="none" strike="noStrike">
                        <a:solidFill>
                          <a:srgbClr val="000000"/>
                        </a:solidFill>
                        <a:effectLst/>
                        <a:latin typeface="等线" panose="02010600030101010101" pitchFamily="2" charset="-122"/>
                        <a:ea typeface="等线" panose="02010600030101010101" pitchFamily="2" charset="-122"/>
                      </a:endParaRPr>
                    </a:p>
                  </a:txBody>
                  <a:tcPr marL="7620" marR="7620" marT="7620" marB="0" anchor="b">
                    <a:solidFill>
                      <a:schemeClr val="tx2">
                        <a:lumMod val="40000"/>
                        <a:lumOff val="60000"/>
                      </a:schemeClr>
                    </a:solidFill>
                  </a:tcPr>
                </a:tc>
                <a:extLst>
                  <a:ext uri="{0D108BD9-81ED-4DB2-BD59-A6C34878D82A}">
                    <a16:rowId xmlns:a16="http://schemas.microsoft.com/office/drawing/2014/main" val="1602883331"/>
                  </a:ext>
                </a:extLst>
              </a:tr>
              <a:tr h="507972">
                <a:tc>
                  <a:txBody>
                    <a:bodyPr/>
                    <a:lstStyle/>
                    <a:p>
                      <a:pPr algn="ctr" fontAlgn="b"/>
                      <a:r>
                        <a:rPr lang="en-US" altLang="zh-CN" sz="2000" u="none" strike="noStrike">
                          <a:effectLst/>
                        </a:rPr>
                        <a:t>2023</a:t>
                      </a:r>
                      <a:r>
                        <a:rPr lang="zh-CN" altLang="en-US" sz="2000" u="none" strike="noStrike">
                          <a:effectLst/>
                        </a:rPr>
                        <a:t>届</a:t>
                      </a:r>
                      <a:endParaRPr lang="zh-CN" altLang="en-US" sz="2000" b="0" i="0" u="none" strike="noStrike">
                        <a:solidFill>
                          <a:srgbClr val="000000"/>
                        </a:solidFill>
                        <a:effectLst/>
                        <a:latin typeface="等线" panose="02010600030101010101" pitchFamily="2" charset="-122"/>
                        <a:ea typeface="等线" panose="02010600030101010101" pitchFamily="2" charset="-122"/>
                      </a:endParaRPr>
                    </a:p>
                  </a:txBody>
                  <a:tcPr marL="7620" marR="7620" marT="7620" marB="0" anchor="b">
                    <a:solidFill>
                      <a:schemeClr val="tx2">
                        <a:lumMod val="40000"/>
                        <a:lumOff val="60000"/>
                      </a:schemeClr>
                    </a:solidFill>
                  </a:tcPr>
                </a:tc>
                <a:tc>
                  <a:txBody>
                    <a:bodyPr/>
                    <a:lstStyle/>
                    <a:p>
                      <a:pPr algn="ctr" fontAlgn="b"/>
                      <a:r>
                        <a:rPr lang="en-US" altLang="zh-CN" sz="2000" u="none" strike="noStrike">
                          <a:effectLst/>
                        </a:rPr>
                        <a:t>25</a:t>
                      </a:r>
                      <a:endParaRPr lang="en-US" altLang="zh-CN" sz="2000" b="0" i="0" u="none" strike="noStrike">
                        <a:solidFill>
                          <a:srgbClr val="000000"/>
                        </a:solidFill>
                        <a:effectLst/>
                        <a:latin typeface="等线" panose="02010600030101010101" pitchFamily="2" charset="-122"/>
                        <a:ea typeface="等线" panose="02010600030101010101" pitchFamily="2" charset="-122"/>
                      </a:endParaRPr>
                    </a:p>
                  </a:txBody>
                  <a:tcPr marL="7620" marR="7620" marT="7620" marB="0" anchor="b">
                    <a:solidFill>
                      <a:schemeClr val="tx2">
                        <a:lumMod val="40000"/>
                        <a:lumOff val="60000"/>
                      </a:schemeClr>
                    </a:solidFill>
                  </a:tcPr>
                </a:tc>
                <a:tc>
                  <a:txBody>
                    <a:bodyPr/>
                    <a:lstStyle/>
                    <a:p>
                      <a:pPr algn="ctr" fontAlgn="b"/>
                      <a:r>
                        <a:rPr lang="en-US" altLang="zh-CN" sz="2000" u="none" strike="noStrike">
                          <a:effectLst/>
                        </a:rPr>
                        <a:t>8</a:t>
                      </a:r>
                      <a:endParaRPr lang="en-US" altLang="zh-CN" sz="2000" b="0" i="0" u="none" strike="noStrike">
                        <a:solidFill>
                          <a:srgbClr val="000000"/>
                        </a:solidFill>
                        <a:effectLst/>
                        <a:latin typeface="等线" panose="02010600030101010101" pitchFamily="2" charset="-122"/>
                        <a:ea typeface="等线" panose="02010600030101010101" pitchFamily="2" charset="-122"/>
                      </a:endParaRPr>
                    </a:p>
                  </a:txBody>
                  <a:tcPr marL="7620" marR="7620" marT="7620" marB="0" anchor="b">
                    <a:solidFill>
                      <a:schemeClr val="tx2">
                        <a:lumMod val="40000"/>
                        <a:lumOff val="60000"/>
                      </a:schemeClr>
                    </a:solidFill>
                  </a:tcPr>
                </a:tc>
                <a:tc>
                  <a:txBody>
                    <a:bodyPr/>
                    <a:lstStyle/>
                    <a:p>
                      <a:pPr algn="ctr" fontAlgn="b"/>
                      <a:r>
                        <a:rPr lang="en-US" altLang="zh-CN" sz="2000" u="none" strike="noStrike">
                          <a:effectLst/>
                        </a:rPr>
                        <a:t>17</a:t>
                      </a:r>
                      <a:endParaRPr lang="en-US" altLang="zh-CN" sz="2000" b="0" i="0" u="none" strike="noStrike">
                        <a:solidFill>
                          <a:srgbClr val="000000"/>
                        </a:solidFill>
                        <a:effectLst/>
                        <a:latin typeface="等线" panose="02010600030101010101" pitchFamily="2" charset="-122"/>
                        <a:ea typeface="等线" panose="02010600030101010101" pitchFamily="2" charset="-122"/>
                      </a:endParaRPr>
                    </a:p>
                  </a:txBody>
                  <a:tcPr marL="7620" marR="7620" marT="7620" marB="0" anchor="b">
                    <a:solidFill>
                      <a:schemeClr val="tx2">
                        <a:lumMod val="40000"/>
                        <a:lumOff val="60000"/>
                      </a:schemeClr>
                    </a:solidFill>
                  </a:tcPr>
                </a:tc>
                <a:tc>
                  <a:txBody>
                    <a:bodyPr/>
                    <a:lstStyle/>
                    <a:p>
                      <a:pPr algn="ctr" fontAlgn="b"/>
                      <a:r>
                        <a:rPr lang="en-US" altLang="zh-CN" sz="2000" u="none" strike="noStrike" dirty="0">
                          <a:effectLst/>
                        </a:rPr>
                        <a:t>0</a:t>
                      </a:r>
                      <a:endParaRPr lang="en-US" altLang="zh-CN" sz="20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b">
                    <a:solidFill>
                      <a:schemeClr val="tx2">
                        <a:lumMod val="40000"/>
                        <a:lumOff val="60000"/>
                      </a:schemeClr>
                    </a:solidFill>
                  </a:tcPr>
                </a:tc>
                <a:tc>
                  <a:txBody>
                    <a:bodyPr/>
                    <a:lstStyle/>
                    <a:p>
                      <a:pPr algn="ctr" fontAlgn="b"/>
                      <a:r>
                        <a:rPr lang="en-US" altLang="zh-CN" sz="2000" u="none" strike="noStrike" dirty="0">
                          <a:effectLst/>
                        </a:rPr>
                        <a:t>32%</a:t>
                      </a:r>
                      <a:endParaRPr lang="en-US" altLang="zh-CN" sz="20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b">
                    <a:solidFill>
                      <a:schemeClr val="tx2">
                        <a:lumMod val="40000"/>
                        <a:lumOff val="60000"/>
                      </a:schemeClr>
                    </a:solidFill>
                  </a:tcPr>
                </a:tc>
                <a:tc>
                  <a:txBody>
                    <a:bodyPr/>
                    <a:lstStyle/>
                    <a:p>
                      <a:pPr algn="ctr" fontAlgn="b"/>
                      <a:r>
                        <a:rPr lang="en-US" altLang="zh-CN" sz="2000" u="none" strike="noStrike" dirty="0">
                          <a:effectLst/>
                        </a:rPr>
                        <a:t>68%</a:t>
                      </a:r>
                      <a:endParaRPr lang="en-US" altLang="zh-CN" sz="20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b">
                    <a:solidFill>
                      <a:schemeClr val="tx2">
                        <a:lumMod val="40000"/>
                        <a:lumOff val="60000"/>
                      </a:schemeClr>
                    </a:solidFill>
                  </a:tcPr>
                </a:tc>
                <a:extLst>
                  <a:ext uri="{0D108BD9-81ED-4DB2-BD59-A6C34878D82A}">
                    <a16:rowId xmlns:a16="http://schemas.microsoft.com/office/drawing/2014/main" val="3231086568"/>
                  </a:ext>
                </a:extLst>
              </a:tr>
              <a:tr h="507972">
                <a:tc>
                  <a:txBody>
                    <a:bodyPr/>
                    <a:lstStyle/>
                    <a:p>
                      <a:pPr algn="ctr" fontAlgn="b"/>
                      <a:r>
                        <a:rPr lang="en-US" altLang="zh-CN" sz="2000" u="none" strike="noStrike">
                          <a:effectLst/>
                        </a:rPr>
                        <a:t>2024</a:t>
                      </a:r>
                      <a:r>
                        <a:rPr lang="zh-CN" altLang="en-US" sz="2000" u="none" strike="noStrike">
                          <a:effectLst/>
                        </a:rPr>
                        <a:t>届</a:t>
                      </a:r>
                      <a:endParaRPr lang="zh-CN" altLang="en-US" sz="2000" b="0" i="0" u="none" strike="noStrike">
                        <a:solidFill>
                          <a:srgbClr val="000000"/>
                        </a:solidFill>
                        <a:effectLst/>
                        <a:latin typeface="等线" panose="02010600030101010101" pitchFamily="2" charset="-122"/>
                        <a:ea typeface="等线" panose="02010600030101010101" pitchFamily="2" charset="-122"/>
                      </a:endParaRPr>
                    </a:p>
                  </a:txBody>
                  <a:tcPr marL="7620" marR="7620" marT="7620" marB="0" anchor="b">
                    <a:solidFill>
                      <a:schemeClr val="tx2">
                        <a:lumMod val="40000"/>
                        <a:lumOff val="60000"/>
                      </a:schemeClr>
                    </a:solidFill>
                  </a:tcPr>
                </a:tc>
                <a:tc>
                  <a:txBody>
                    <a:bodyPr/>
                    <a:lstStyle/>
                    <a:p>
                      <a:pPr algn="ctr" fontAlgn="b"/>
                      <a:r>
                        <a:rPr lang="en-US" altLang="zh-CN" sz="2000" u="none" strike="noStrike">
                          <a:effectLst/>
                        </a:rPr>
                        <a:t>23</a:t>
                      </a:r>
                      <a:endParaRPr lang="en-US" altLang="zh-CN" sz="2000" b="0" i="0" u="none" strike="noStrike">
                        <a:solidFill>
                          <a:srgbClr val="000000"/>
                        </a:solidFill>
                        <a:effectLst/>
                        <a:latin typeface="等线" panose="02010600030101010101" pitchFamily="2" charset="-122"/>
                        <a:ea typeface="等线" panose="02010600030101010101" pitchFamily="2" charset="-122"/>
                      </a:endParaRPr>
                    </a:p>
                  </a:txBody>
                  <a:tcPr marL="7620" marR="7620" marT="7620" marB="0" anchor="b">
                    <a:solidFill>
                      <a:schemeClr val="tx2">
                        <a:lumMod val="40000"/>
                        <a:lumOff val="60000"/>
                      </a:schemeClr>
                    </a:solidFill>
                  </a:tcPr>
                </a:tc>
                <a:tc>
                  <a:txBody>
                    <a:bodyPr/>
                    <a:lstStyle/>
                    <a:p>
                      <a:pPr algn="ctr" fontAlgn="b"/>
                      <a:r>
                        <a:rPr lang="en-US" altLang="zh-CN" sz="2000" u="none" strike="noStrike">
                          <a:effectLst/>
                        </a:rPr>
                        <a:t>13</a:t>
                      </a:r>
                      <a:endParaRPr lang="en-US" altLang="zh-CN" sz="2000" b="0" i="0" u="none" strike="noStrike">
                        <a:solidFill>
                          <a:srgbClr val="000000"/>
                        </a:solidFill>
                        <a:effectLst/>
                        <a:latin typeface="等线" panose="02010600030101010101" pitchFamily="2" charset="-122"/>
                        <a:ea typeface="等线" panose="02010600030101010101" pitchFamily="2" charset="-122"/>
                      </a:endParaRPr>
                    </a:p>
                  </a:txBody>
                  <a:tcPr marL="7620" marR="7620" marT="7620" marB="0" anchor="b">
                    <a:solidFill>
                      <a:schemeClr val="tx2">
                        <a:lumMod val="40000"/>
                        <a:lumOff val="60000"/>
                      </a:schemeClr>
                    </a:solidFill>
                  </a:tcPr>
                </a:tc>
                <a:tc>
                  <a:txBody>
                    <a:bodyPr/>
                    <a:lstStyle/>
                    <a:p>
                      <a:pPr algn="ctr" fontAlgn="b"/>
                      <a:r>
                        <a:rPr lang="en-US" altLang="zh-CN" sz="2000" u="none" strike="noStrike">
                          <a:effectLst/>
                        </a:rPr>
                        <a:t>9</a:t>
                      </a:r>
                      <a:endParaRPr lang="en-US" altLang="zh-CN" sz="2000" b="0" i="0" u="none" strike="noStrike">
                        <a:solidFill>
                          <a:srgbClr val="000000"/>
                        </a:solidFill>
                        <a:effectLst/>
                        <a:latin typeface="等线" panose="02010600030101010101" pitchFamily="2" charset="-122"/>
                        <a:ea typeface="等线" panose="02010600030101010101" pitchFamily="2" charset="-122"/>
                      </a:endParaRPr>
                    </a:p>
                  </a:txBody>
                  <a:tcPr marL="7620" marR="7620" marT="7620" marB="0" anchor="b">
                    <a:solidFill>
                      <a:schemeClr val="tx2">
                        <a:lumMod val="40000"/>
                        <a:lumOff val="60000"/>
                      </a:schemeClr>
                    </a:solidFill>
                  </a:tcPr>
                </a:tc>
                <a:tc>
                  <a:txBody>
                    <a:bodyPr/>
                    <a:lstStyle/>
                    <a:p>
                      <a:pPr algn="ctr" fontAlgn="b"/>
                      <a:r>
                        <a:rPr lang="en-US" altLang="zh-CN" sz="2000" u="none" strike="noStrike">
                          <a:effectLst/>
                        </a:rPr>
                        <a:t>1</a:t>
                      </a:r>
                      <a:endParaRPr lang="en-US" altLang="zh-CN" sz="2000" b="0" i="0" u="none" strike="noStrike">
                        <a:solidFill>
                          <a:srgbClr val="000000"/>
                        </a:solidFill>
                        <a:effectLst/>
                        <a:latin typeface="等线" panose="02010600030101010101" pitchFamily="2" charset="-122"/>
                        <a:ea typeface="等线" panose="02010600030101010101" pitchFamily="2" charset="-122"/>
                      </a:endParaRPr>
                    </a:p>
                  </a:txBody>
                  <a:tcPr marL="7620" marR="7620" marT="7620" marB="0" anchor="b">
                    <a:solidFill>
                      <a:schemeClr val="tx2">
                        <a:lumMod val="40000"/>
                        <a:lumOff val="60000"/>
                      </a:schemeClr>
                    </a:solidFill>
                  </a:tcPr>
                </a:tc>
                <a:tc>
                  <a:txBody>
                    <a:bodyPr/>
                    <a:lstStyle/>
                    <a:p>
                      <a:pPr algn="ctr" fontAlgn="b"/>
                      <a:r>
                        <a:rPr lang="en-US" altLang="zh-CN" sz="2000" u="none" strike="noStrike">
                          <a:effectLst/>
                        </a:rPr>
                        <a:t>57%</a:t>
                      </a:r>
                      <a:endParaRPr lang="en-US" altLang="zh-CN" sz="2000" b="0" i="0" u="none" strike="noStrike">
                        <a:solidFill>
                          <a:srgbClr val="000000"/>
                        </a:solidFill>
                        <a:effectLst/>
                        <a:latin typeface="等线" panose="02010600030101010101" pitchFamily="2" charset="-122"/>
                        <a:ea typeface="等线" panose="02010600030101010101" pitchFamily="2" charset="-122"/>
                      </a:endParaRPr>
                    </a:p>
                  </a:txBody>
                  <a:tcPr marL="7620" marR="7620" marT="7620" marB="0" anchor="b">
                    <a:solidFill>
                      <a:schemeClr val="tx2">
                        <a:lumMod val="40000"/>
                        <a:lumOff val="60000"/>
                      </a:schemeClr>
                    </a:solidFill>
                  </a:tcPr>
                </a:tc>
                <a:tc>
                  <a:txBody>
                    <a:bodyPr/>
                    <a:lstStyle/>
                    <a:p>
                      <a:pPr algn="ctr" fontAlgn="b"/>
                      <a:r>
                        <a:rPr lang="en-US" altLang="zh-CN" sz="2000" u="none" strike="noStrike" dirty="0">
                          <a:effectLst/>
                        </a:rPr>
                        <a:t>39%</a:t>
                      </a:r>
                      <a:endParaRPr lang="en-US" altLang="zh-CN" sz="20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b">
                    <a:solidFill>
                      <a:schemeClr val="tx2">
                        <a:lumMod val="40000"/>
                        <a:lumOff val="60000"/>
                      </a:schemeClr>
                    </a:solidFill>
                  </a:tcPr>
                </a:tc>
                <a:extLst>
                  <a:ext uri="{0D108BD9-81ED-4DB2-BD59-A6C34878D82A}">
                    <a16:rowId xmlns:a16="http://schemas.microsoft.com/office/drawing/2014/main" val="2576940699"/>
                  </a:ext>
                </a:extLst>
              </a:tr>
            </a:tbl>
          </a:graphicData>
        </a:graphic>
      </p:graphicFrame>
      <p:sp>
        <p:nvSpPr>
          <p:cNvPr id="3" name="矩形 2"/>
          <p:cNvSpPr/>
          <p:nvPr/>
        </p:nvSpPr>
        <p:spPr>
          <a:xfrm>
            <a:off x="849297" y="4177686"/>
            <a:ext cx="10401670" cy="2169825"/>
          </a:xfrm>
          <a:prstGeom prst="rect">
            <a:avLst/>
          </a:prstGeom>
        </p:spPr>
        <p:txBody>
          <a:bodyPr wrap="square">
            <a:spAutoFit/>
          </a:bodyPr>
          <a:lstStyle/>
          <a:p>
            <a:pPr indent="457200" fontAlgn="auto">
              <a:lnSpc>
                <a:spcPct val="150000"/>
              </a:lnSpc>
            </a:pPr>
            <a:r>
              <a:rPr lang="zh-CN" altLang="en-US"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伯苓化学班2013-</a:t>
            </a:r>
            <a:r>
              <a:rPr lang="zh-CN" altLang="en-US" dirty="0" smtClean="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20</a:t>
            </a:r>
            <a:r>
              <a:rPr lang="en-US" altLang="zh-CN" dirty="0" smtClean="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24</a:t>
            </a:r>
            <a:r>
              <a:rPr lang="zh-CN" altLang="en-US" dirty="0" smtClean="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届</a:t>
            </a:r>
            <a:r>
              <a:rPr lang="zh-CN" altLang="en-US"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共毕业</a:t>
            </a:r>
            <a:r>
              <a:rPr lang="zh-CN" altLang="en-US" dirty="0" smtClean="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学生</a:t>
            </a:r>
            <a:r>
              <a:rPr lang="en-US" altLang="zh-CN" dirty="0" smtClean="0">
                <a:solidFill>
                  <a:srgbClr val="FF0000"/>
                </a:solidFill>
                <a:latin typeface="微软雅黑" panose="020B0503020204020204" charset="-122"/>
                <a:ea typeface="微软雅黑" panose="020B0503020204020204" charset="-122"/>
                <a:cs typeface="微软雅黑" panose="020B0503020204020204" charset="-122"/>
              </a:rPr>
              <a:t>256</a:t>
            </a:r>
            <a:r>
              <a:rPr lang="zh-CN" altLang="en-US" dirty="0" smtClean="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人</a:t>
            </a:r>
            <a:r>
              <a:rPr lang="zh-CN" altLang="en-US"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，其中清华大学、北京大学、南开大学、中科院研究所等国内著名高校、研究所读</a:t>
            </a:r>
            <a:r>
              <a:rPr lang="zh-CN" altLang="en-US" dirty="0" smtClean="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研</a:t>
            </a:r>
            <a:r>
              <a:rPr lang="en-US" altLang="zh-CN" dirty="0" smtClean="0">
                <a:solidFill>
                  <a:srgbClr val="FF0000"/>
                </a:solidFill>
                <a:latin typeface="微软雅黑" panose="020B0503020204020204" charset="-122"/>
                <a:ea typeface="微软雅黑" panose="020B0503020204020204" charset="-122"/>
                <a:cs typeface="微软雅黑" panose="020B0503020204020204" charset="-122"/>
              </a:rPr>
              <a:t>127</a:t>
            </a:r>
            <a:r>
              <a:rPr lang="zh-CN" altLang="en-US" dirty="0" smtClean="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人</a:t>
            </a:r>
            <a:r>
              <a:rPr lang="zh-CN" altLang="en-US"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a:t>
            </a:r>
            <a:r>
              <a:rPr lang="zh-CN" altLang="en-US" dirty="0" smtClean="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本校</a:t>
            </a:r>
            <a:r>
              <a:rPr lang="en-US" altLang="zh-CN" dirty="0" smtClean="0">
                <a:solidFill>
                  <a:srgbClr val="FF0000"/>
                </a:solidFill>
                <a:latin typeface="微软雅黑" panose="020B0503020204020204" charset="-122"/>
                <a:ea typeface="微软雅黑" panose="020B0503020204020204" charset="-122"/>
                <a:cs typeface="微软雅黑" panose="020B0503020204020204" charset="-122"/>
              </a:rPr>
              <a:t>24</a:t>
            </a:r>
            <a:r>
              <a:rPr lang="zh-CN" altLang="en-US" dirty="0" smtClean="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人</a:t>
            </a:r>
            <a:r>
              <a:rPr lang="zh-CN" altLang="en-US"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a:t>
            </a:r>
            <a:r>
              <a:rPr lang="zh-CN" altLang="en-US" dirty="0" smtClean="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外校</a:t>
            </a:r>
            <a:r>
              <a:rPr lang="en-US" altLang="zh-CN" dirty="0" smtClean="0">
                <a:solidFill>
                  <a:srgbClr val="FF0000"/>
                </a:solidFill>
                <a:latin typeface="微软雅黑" panose="020B0503020204020204" charset="-122"/>
                <a:ea typeface="微软雅黑" panose="020B0503020204020204" charset="-122"/>
                <a:cs typeface="微软雅黑" panose="020B0503020204020204" charset="-122"/>
              </a:rPr>
              <a:t>74</a:t>
            </a:r>
            <a:r>
              <a:rPr lang="zh-CN" altLang="en-US" dirty="0" smtClean="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人</a:t>
            </a:r>
            <a:r>
              <a:rPr lang="zh-CN" altLang="en-US"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，研究</a:t>
            </a:r>
            <a:r>
              <a:rPr lang="zh-CN" altLang="en-US" dirty="0" smtClean="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机构</a:t>
            </a:r>
            <a:r>
              <a:rPr lang="en-US" altLang="zh-CN" dirty="0" smtClean="0">
                <a:solidFill>
                  <a:srgbClr val="FF0000"/>
                </a:solidFill>
                <a:latin typeface="微软雅黑" panose="020B0503020204020204" charset="-122"/>
                <a:ea typeface="微软雅黑" panose="020B0503020204020204" charset="-122"/>
                <a:cs typeface="微软雅黑" panose="020B0503020204020204" charset="-122"/>
              </a:rPr>
              <a:t>29</a:t>
            </a:r>
            <a:r>
              <a:rPr lang="zh-CN" altLang="en-US" dirty="0" smtClean="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人</a:t>
            </a:r>
            <a:r>
              <a:rPr lang="zh-CN" altLang="en-US"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），国外加州大学伯克利分校、耶鲁大学、普林斯顿大学等国际顶尖高校读</a:t>
            </a:r>
            <a:r>
              <a:rPr lang="zh-CN" altLang="en-US" dirty="0" smtClean="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研</a:t>
            </a:r>
            <a:r>
              <a:rPr lang="en-US" altLang="zh-CN" dirty="0" smtClean="0">
                <a:solidFill>
                  <a:srgbClr val="FF0000"/>
                </a:solidFill>
                <a:latin typeface="微软雅黑" panose="020B0503020204020204" charset="-122"/>
                <a:ea typeface="微软雅黑" panose="020B0503020204020204" charset="-122"/>
                <a:cs typeface="微软雅黑" panose="020B0503020204020204" charset="-122"/>
              </a:rPr>
              <a:t>112</a:t>
            </a:r>
            <a:r>
              <a:rPr lang="zh-CN" altLang="en-US" dirty="0" smtClean="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人</a:t>
            </a:r>
            <a:r>
              <a:rPr lang="zh-CN" altLang="en-US"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a:t>
            </a:r>
            <a:r>
              <a:rPr lang="zh-CN" altLang="en-US" dirty="0" smtClean="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就业</a:t>
            </a:r>
            <a:r>
              <a:rPr lang="en-US" altLang="zh-CN" dirty="0" smtClean="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4</a:t>
            </a:r>
            <a:r>
              <a:rPr lang="zh-CN" altLang="en-US" dirty="0" smtClean="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人</a:t>
            </a:r>
            <a:r>
              <a:rPr lang="zh-CN" altLang="en-US"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，待定（含科研助理</a:t>
            </a:r>
            <a:r>
              <a:rPr lang="zh-CN" altLang="en-US" dirty="0" smtClean="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a:t>
            </a:r>
            <a:r>
              <a:rPr lang="en-US" altLang="zh-CN" dirty="0" smtClean="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13</a:t>
            </a:r>
            <a:r>
              <a:rPr lang="zh-CN" altLang="en-US" dirty="0" smtClean="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人</a:t>
            </a:r>
            <a:r>
              <a:rPr lang="zh-CN" altLang="en-US"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a:t>
            </a:r>
          </a:p>
          <a:p>
            <a:pPr indent="457200" fontAlgn="auto">
              <a:lnSpc>
                <a:spcPct val="150000"/>
              </a:lnSpc>
            </a:pPr>
            <a:r>
              <a:rPr lang="zh-CN" altLang="en-US"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毕业生中到国外读研占</a:t>
            </a:r>
            <a:r>
              <a:rPr lang="zh-CN" altLang="en-US" dirty="0" smtClean="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比</a:t>
            </a:r>
            <a:r>
              <a:rPr lang="en-US" altLang="zh-CN" dirty="0" smtClean="0">
                <a:solidFill>
                  <a:srgbClr val="FF0000"/>
                </a:solidFill>
                <a:latin typeface="微软雅黑" panose="020B0503020204020204" charset="-122"/>
                <a:ea typeface="微软雅黑" panose="020B0503020204020204" charset="-122"/>
                <a:cs typeface="微软雅黑" panose="020B0503020204020204" charset="-122"/>
              </a:rPr>
              <a:t>44</a:t>
            </a:r>
            <a:r>
              <a:rPr lang="zh-CN" altLang="en-US" dirty="0" smtClean="0">
                <a:solidFill>
                  <a:srgbClr val="FF0000"/>
                </a:solidFill>
                <a:latin typeface="微软雅黑" panose="020B0503020204020204" charset="-122"/>
                <a:ea typeface="微软雅黑" panose="020B0503020204020204" charset="-122"/>
                <a:cs typeface="微软雅黑" panose="020B0503020204020204" charset="-122"/>
              </a:rPr>
              <a:t>%</a:t>
            </a:r>
            <a:r>
              <a:rPr lang="zh-CN" altLang="en-US" dirty="0">
                <a:solidFill>
                  <a:srgbClr val="FF0000"/>
                </a:solidFill>
                <a:latin typeface="微软雅黑" panose="020B0503020204020204" charset="-122"/>
                <a:ea typeface="微软雅黑" panose="020B0503020204020204" charset="-122"/>
                <a:cs typeface="微软雅黑" panose="020B0503020204020204" charset="-122"/>
              </a:rPr>
              <a:t>，</a:t>
            </a:r>
            <a:r>
              <a:rPr lang="zh-CN" altLang="en-US"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国内读研占</a:t>
            </a:r>
            <a:r>
              <a:rPr lang="zh-CN" altLang="en-US" dirty="0" smtClean="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比</a:t>
            </a:r>
            <a:r>
              <a:rPr lang="en-US" altLang="zh-CN" dirty="0" smtClean="0">
                <a:solidFill>
                  <a:srgbClr val="FF0000"/>
                </a:solidFill>
                <a:latin typeface="微软雅黑" panose="020B0503020204020204" charset="-122"/>
                <a:ea typeface="微软雅黑" panose="020B0503020204020204" charset="-122"/>
                <a:cs typeface="微软雅黑" panose="020B0503020204020204" charset="-122"/>
              </a:rPr>
              <a:t>50</a:t>
            </a:r>
            <a:r>
              <a:rPr lang="zh-CN" altLang="en-US" dirty="0" smtClean="0">
                <a:solidFill>
                  <a:srgbClr val="FF0000"/>
                </a:solidFill>
                <a:latin typeface="微软雅黑" panose="020B0503020204020204" charset="-122"/>
                <a:ea typeface="微软雅黑" panose="020B0503020204020204" charset="-122"/>
                <a:cs typeface="微软雅黑" panose="020B0503020204020204" charset="-122"/>
              </a:rPr>
              <a:t>%</a:t>
            </a:r>
            <a:r>
              <a:rPr lang="zh-CN" altLang="en-US"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，合计继续深造占</a:t>
            </a:r>
            <a:r>
              <a:rPr lang="zh-CN" altLang="en-US" dirty="0" smtClean="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比</a:t>
            </a:r>
            <a:r>
              <a:rPr lang="en-US" altLang="zh-CN" dirty="0" smtClean="0">
                <a:solidFill>
                  <a:srgbClr val="FF0000"/>
                </a:solidFill>
                <a:latin typeface="微软雅黑" panose="020B0503020204020204" charset="-122"/>
                <a:ea typeface="微软雅黑" panose="020B0503020204020204" charset="-122"/>
                <a:cs typeface="微软雅黑" panose="020B0503020204020204" charset="-122"/>
              </a:rPr>
              <a:t>94</a:t>
            </a:r>
            <a:r>
              <a:rPr lang="zh-CN" altLang="en-US" dirty="0" smtClean="0">
                <a:solidFill>
                  <a:srgbClr val="FF0000"/>
                </a:solidFill>
                <a:latin typeface="微软雅黑" panose="020B0503020204020204" charset="-122"/>
                <a:ea typeface="微软雅黑" panose="020B0503020204020204" charset="-122"/>
                <a:cs typeface="微软雅黑" panose="020B0503020204020204" charset="-122"/>
              </a:rPr>
              <a:t>%</a:t>
            </a:r>
            <a:r>
              <a:rPr lang="zh-CN" altLang="en-US"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。绝大多数学生都选择继续深造。</a:t>
            </a:r>
          </a:p>
        </p:txBody>
      </p:sp>
      <p:cxnSp>
        <p:nvCxnSpPr>
          <p:cNvPr id="10" name="直接连接符 9"/>
          <p:cNvCxnSpPr/>
          <p:nvPr/>
        </p:nvCxnSpPr>
        <p:spPr>
          <a:xfrm>
            <a:off x="40640" y="835025"/>
            <a:ext cx="12151360" cy="0"/>
          </a:xfrm>
          <a:prstGeom prst="line">
            <a:avLst/>
          </a:prstGeom>
          <a:ln w="19050">
            <a:solidFill>
              <a:srgbClr val="84006A"/>
            </a:solidFill>
          </a:ln>
        </p:spPr>
        <p:style>
          <a:lnRef idx="1">
            <a:schemeClr val="accent1"/>
          </a:lnRef>
          <a:fillRef idx="0">
            <a:schemeClr val="accent1"/>
          </a:fillRef>
          <a:effectRef idx="0">
            <a:schemeClr val="accent1"/>
          </a:effectRef>
          <a:fontRef idx="minor">
            <a:schemeClr val="tx1"/>
          </a:fontRef>
        </p:style>
      </p:cxnSp>
      <p:sp>
        <p:nvSpPr>
          <p:cNvPr id="13" name="标题 66"/>
          <p:cNvSpPr txBox="1">
            <a:spLocks/>
          </p:cNvSpPr>
          <p:nvPr/>
        </p:nvSpPr>
        <p:spPr>
          <a:xfrm>
            <a:off x="40640" y="321310"/>
            <a:ext cx="1837321" cy="57404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2800" b="1" dirty="0" smtClean="0">
                <a:solidFill>
                  <a:srgbClr val="84006A"/>
                </a:solidFill>
                <a:latin typeface="方正兰亭准黑_GBK" panose="02000000000000000000" charset="-122"/>
                <a:ea typeface="方正兰亭准黑_GBK" panose="02000000000000000000" charset="-122"/>
              </a:rPr>
              <a:t>毕业去向</a:t>
            </a:r>
            <a:endParaRPr lang="zh-CN" altLang="en-US" sz="2800" b="1" dirty="0">
              <a:solidFill>
                <a:srgbClr val="84006A"/>
              </a:solidFill>
              <a:latin typeface="微软雅黑" panose="020B0503020204020204" charset="-122"/>
              <a:ea typeface="微软雅黑" panose="020B0503020204020204" charset="-122"/>
              <a:cs typeface="微软雅黑" panose="020B0503020204020204" charset="-122"/>
            </a:endParaRPr>
          </a:p>
        </p:txBody>
      </p:sp>
    </p:spTree>
    <p:custDataLst>
      <p:tags r:id="rId1"/>
    </p:custDataLst>
    <p:extLst>
      <p:ext uri="{BB962C8B-B14F-4D97-AF65-F5344CB8AC3E}">
        <p14:creationId xmlns:p14="http://schemas.microsoft.com/office/powerpoint/2010/main" val="23351455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C:\Users\admin\Desktop\主楼.png18.png主楼.png18"/>
          <p:cNvPicPr>
            <a:picLocks noChangeAspect="1"/>
          </p:cNvPicPr>
          <p:nvPr>
            <p:custDataLst>
              <p:tags r:id="rId1"/>
            </p:custDataLst>
          </p:nvPr>
        </p:nvPicPr>
        <p:blipFill>
          <a:blip r:embed="rId4"/>
          <a:srcRect/>
          <a:stretch>
            <a:fillRect/>
          </a:stretch>
        </p:blipFill>
        <p:spPr>
          <a:xfrm flipH="1">
            <a:off x="7034689" y="2942273"/>
            <a:ext cx="5165090" cy="3912870"/>
          </a:xfrm>
          <a:prstGeom prst="rect">
            <a:avLst/>
          </a:prstGeom>
        </p:spPr>
      </p:pic>
      <p:sp>
        <p:nvSpPr>
          <p:cNvPr id="5" name="文本框 4"/>
          <p:cNvSpPr txBox="1"/>
          <p:nvPr/>
        </p:nvSpPr>
        <p:spPr>
          <a:xfrm>
            <a:off x="5376001" y="2337126"/>
            <a:ext cx="6623999" cy="1884618"/>
          </a:xfrm>
          <a:prstGeom prst="rect">
            <a:avLst/>
          </a:prstGeom>
          <a:noFill/>
        </p:spPr>
        <p:txBody>
          <a:bodyPr wrap="square" rtlCol="0">
            <a:spAutoFit/>
          </a:bodyPr>
          <a:lstStyle/>
          <a:p>
            <a:pPr indent="457200">
              <a:lnSpc>
                <a:spcPct val="150000"/>
              </a:lnSpc>
            </a:pPr>
            <a:r>
              <a:rPr lang="zh-CN" altLang="en-US" sz="2000" dirty="0">
                <a:latin typeface="微软雅黑" panose="020B0503020204020204" pitchFamily="34" charset="-122"/>
                <a:ea typeface="微软雅黑" panose="020B0503020204020204" pitchFamily="34" charset="-122"/>
              </a:rPr>
              <a:t>2013届化学伯苓班毕业生杨中悦（学号0910799），2013年进入加州大学洛杉矶分校师从K. N. Houk 教授，2018年-2020年于麻省理工大学师从Heather Kulik教授攻读博士后，2020年在 Vanderbilt University 大学任教。</a:t>
            </a:r>
          </a:p>
        </p:txBody>
      </p:sp>
      <p:pic>
        <p:nvPicPr>
          <p:cNvPr id="8" name="图片 7"/>
          <p:cNvPicPr>
            <a:picLocks noChangeAspect="1"/>
          </p:cNvPicPr>
          <p:nvPr>
            <p:custDataLst>
              <p:tags r:id="rId2"/>
            </p:custDataLst>
          </p:nvPr>
        </p:nvPicPr>
        <p:blipFill>
          <a:blip r:embed="rId5"/>
          <a:stretch>
            <a:fillRect/>
          </a:stretch>
        </p:blipFill>
        <p:spPr>
          <a:xfrm>
            <a:off x="1381069" y="1557312"/>
            <a:ext cx="3351641" cy="3905910"/>
          </a:xfrm>
          <a:prstGeom prst="rect">
            <a:avLst/>
          </a:prstGeom>
        </p:spPr>
      </p:pic>
      <p:grpSp>
        <p:nvGrpSpPr>
          <p:cNvPr id="7" name="组合 6"/>
          <p:cNvGrpSpPr/>
          <p:nvPr/>
        </p:nvGrpSpPr>
        <p:grpSpPr>
          <a:xfrm>
            <a:off x="9508491" y="226695"/>
            <a:ext cx="2849880" cy="635000"/>
            <a:chOff x="14974" y="357"/>
            <a:chExt cx="4488" cy="1000"/>
          </a:xfrm>
        </p:grpSpPr>
        <p:pic>
          <p:nvPicPr>
            <p:cNvPr id="9" name="图片 8" descr="G:\新建文件夹\配图\58-02.png58-02"/>
            <p:cNvPicPr>
              <a:picLocks noChangeAspect="1"/>
            </p:cNvPicPr>
            <p:nvPr/>
          </p:nvPicPr>
          <p:blipFill>
            <a:blip r:embed="rId6"/>
            <a:srcRect/>
            <a:stretch>
              <a:fillRect/>
            </a:stretch>
          </p:blipFill>
          <p:spPr>
            <a:xfrm>
              <a:off x="14974" y="366"/>
              <a:ext cx="4228" cy="949"/>
            </a:xfrm>
            <a:prstGeom prst="rect">
              <a:avLst/>
            </a:prstGeom>
          </p:spPr>
        </p:pic>
        <p:pic>
          <p:nvPicPr>
            <p:cNvPr id="10" name="图片 9" descr="16_画板 1"/>
            <p:cNvPicPr>
              <a:picLocks noChangeAspect="1"/>
            </p:cNvPicPr>
            <p:nvPr/>
          </p:nvPicPr>
          <p:blipFill>
            <a:blip r:embed="rId7"/>
            <a:stretch>
              <a:fillRect/>
            </a:stretch>
          </p:blipFill>
          <p:spPr>
            <a:xfrm>
              <a:off x="14974" y="357"/>
              <a:ext cx="4489" cy="1000"/>
            </a:xfrm>
            <a:prstGeom prst="rect">
              <a:avLst/>
            </a:prstGeom>
          </p:spPr>
        </p:pic>
      </p:grpSp>
      <p:cxnSp>
        <p:nvCxnSpPr>
          <p:cNvPr id="11" name="直接连接符 10"/>
          <p:cNvCxnSpPr/>
          <p:nvPr/>
        </p:nvCxnSpPr>
        <p:spPr>
          <a:xfrm>
            <a:off x="40640" y="835624"/>
            <a:ext cx="12151360" cy="0"/>
          </a:xfrm>
          <a:prstGeom prst="line">
            <a:avLst/>
          </a:prstGeom>
          <a:ln w="19050">
            <a:solidFill>
              <a:srgbClr val="84006A"/>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40640" y="293817"/>
            <a:ext cx="8460740" cy="502766"/>
          </a:xfrm>
          <a:prstGeom prst="rect">
            <a:avLst/>
          </a:prstGeom>
          <a:noFill/>
        </p:spPr>
        <p:txBody>
          <a:bodyPr wrap="square" rtlCol="0">
            <a:spAutoFit/>
          </a:bodyPr>
          <a:lstStyle/>
          <a:p>
            <a:r>
              <a:rPr lang="zh-CN" altLang="en-US" sz="2665" b="1" dirty="0" smtClean="0">
                <a:solidFill>
                  <a:srgbClr val="84006A"/>
                </a:solidFill>
                <a:latin typeface="微软雅黑" panose="020B0503020204020204" charset="-122"/>
                <a:ea typeface="微软雅黑" panose="020B0503020204020204" charset="-122"/>
              </a:rPr>
              <a:t>优秀毕业生</a:t>
            </a:r>
            <a:endParaRPr lang="zh-CN" altLang="en-US" sz="2665" b="1" dirty="0">
              <a:solidFill>
                <a:srgbClr val="84006A"/>
              </a:solidFill>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3793828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C:\Users\admin\Desktop\主楼.png18.png主楼.png18"/>
          <p:cNvPicPr>
            <a:picLocks noChangeAspect="1"/>
          </p:cNvPicPr>
          <p:nvPr>
            <p:custDataLst>
              <p:tags r:id="rId1"/>
            </p:custDataLst>
          </p:nvPr>
        </p:nvPicPr>
        <p:blipFill>
          <a:blip r:embed="rId3"/>
          <a:srcRect/>
          <a:stretch>
            <a:fillRect/>
          </a:stretch>
        </p:blipFill>
        <p:spPr>
          <a:xfrm flipH="1">
            <a:off x="7034689" y="2942273"/>
            <a:ext cx="5165090" cy="3912870"/>
          </a:xfrm>
          <a:prstGeom prst="rect">
            <a:avLst/>
          </a:prstGeom>
        </p:spPr>
      </p:pic>
      <p:sp>
        <p:nvSpPr>
          <p:cNvPr id="2" name="文本框 1"/>
          <p:cNvSpPr txBox="1"/>
          <p:nvPr/>
        </p:nvSpPr>
        <p:spPr>
          <a:xfrm>
            <a:off x="4719378" y="1869685"/>
            <a:ext cx="6877245" cy="3322955"/>
          </a:xfrm>
          <a:prstGeom prst="rect">
            <a:avLst/>
          </a:prstGeom>
          <a:noFill/>
        </p:spPr>
        <p:txBody>
          <a:bodyPr wrap="square" rtlCol="0">
            <a:spAutoFit/>
          </a:bodyPr>
          <a:lstStyle/>
          <a:p>
            <a:pPr indent="457200">
              <a:lnSpc>
                <a:spcPct val="150000"/>
              </a:lnSpc>
            </a:pPr>
            <a:r>
              <a:rPr lang="zh-CN" altLang="en-US" sz="2000" dirty="0">
                <a:latin typeface="微软雅黑" panose="020B0503020204020204" pitchFamily="34" charset="-122"/>
                <a:ea typeface="微软雅黑" panose="020B0503020204020204" pitchFamily="34" charset="-122"/>
              </a:rPr>
              <a:t>2016届化学伯苓班毕业生李任和（学号1210847），本科生期间发表论文2篇，其中2015年以第一作者在国际核心期刊Adv. Synth. Catal. (IF 6.834 )上发表论文一篇。目前在美国University of Chicago师从Guangbin Dong教授攻读博士学位，在国际顶级期刊J.Am.Chem.Soc.，Angew.Chem.Int.Ed.,Nat.Commun.,Chem以及Nat.Chem.发表8篇论文（其中第一作者6篇）。</a:t>
            </a:r>
          </a:p>
        </p:txBody>
      </p:sp>
      <p:pic>
        <p:nvPicPr>
          <p:cNvPr id="6" name="图片 5"/>
          <p:cNvPicPr>
            <a:picLocks noChangeAspect="1"/>
          </p:cNvPicPr>
          <p:nvPr/>
        </p:nvPicPr>
        <p:blipFill>
          <a:blip r:embed="rId4"/>
          <a:stretch>
            <a:fillRect/>
          </a:stretch>
        </p:blipFill>
        <p:spPr>
          <a:xfrm>
            <a:off x="1069968" y="1855717"/>
            <a:ext cx="2982129" cy="3350371"/>
          </a:xfrm>
          <a:prstGeom prst="rect">
            <a:avLst/>
          </a:prstGeom>
        </p:spPr>
      </p:pic>
      <p:grpSp>
        <p:nvGrpSpPr>
          <p:cNvPr id="7" name="组合 6"/>
          <p:cNvGrpSpPr/>
          <p:nvPr/>
        </p:nvGrpSpPr>
        <p:grpSpPr>
          <a:xfrm>
            <a:off x="9508491" y="226695"/>
            <a:ext cx="2849880" cy="635000"/>
            <a:chOff x="14974" y="357"/>
            <a:chExt cx="4488" cy="1000"/>
          </a:xfrm>
        </p:grpSpPr>
        <p:pic>
          <p:nvPicPr>
            <p:cNvPr id="8" name="图片 7" descr="G:\新建文件夹\配图\58-02.png58-02"/>
            <p:cNvPicPr>
              <a:picLocks noChangeAspect="1"/>
            </p:cNvPicPr>
            <p:nvPr/>
          </p:nvPicPr>
          <p:blipFill>
            <a:blip r:embed="rId5"/>
            <a:srcRect/>
            <a:stretch>
              <a:fillRect/>
            </a:stretch>
          </p:blipFill>
          <p:spPr>
            <a:xfrm>
              <a:off x="14974" y="366"/>
              <a:ext cx="4228" cy="949"/>
            </a:xfrm>
            <a:prstGeom prst="rect">
              <a:avLst/>
            </a:prstGeom>
          </p:spPr>
        </p:pic>
        <p:pic>
          <p:nvPicPr>
            <p:cNvPr id="9" name="图片 8" descr="16_画板 1"/>
            <p:cNvPicPr>
              <a:picLocks noChangeAspect="1"/>
            </p:cNvPicPr>
            <p:nvPr/>
          </p:nvPicPr>
          <p:blipFill>
            <a:blip r:embed="rId6"/>
            <a:stretch>
              <a:fillRect/>
            </a:stretch>
          </p:blipFill>
          <p:spPr>
            <a:xfrm>
              <a:off x="14974" y="357"/>
              <a:ext cx="4489" cy="1000"/>
            </a:xfrm>
            <a:prstGeom prst="rect">
              <a:avLst/>
            </a:prstGeom>
          </p:spPr>
        </p:pic>
      </p:grpSp>
      <p:cxnSp>
        <p:nvCxnSpPr>
          <p:cNvPr id="10" name="直接连接符 9"/>
          <p:cNvCxnSpPr/>
          <p:nvPr/>
        </p:nvCxnSpPr>
        <p:spPr>
          <a:xfrm>
            <a:off x="40640" y="835624"/>
            <a:ext cx="12151360" cy="0"/>
          </a:xfrm>
          <a:prstGeom prst="line">
            <a:avLst/>
          </a:prstGeom>
          <a:ln w="19050">
            <a:solidFill>
              <a:srgbClr val="84006A"/>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40640" y="293817"/>
            <a:ext cx="8460740" cy="502766"/>
          </a:xfrm>
          <a:prstGeom prst="rect">
            <a:avLst/>
          </a:prstGeom>
          <a:noFill/>
        </p:spPr>
        <p:txBody>
          <a:bodyPr wrap="square" rtlCol="0">
            <a:spAutoFit/>
          </a:bodyPr>
          <a:lstStyle/>
          <a:p>
            <a:r>
              <a:rPr lang="zh-CN" altLang="en-US" sz="2665" b="1" dirty="0">
                <a:solidFill>
                  <a:srgbClr val="84006A"/>
                </a:solidFill>
                <a:latin typeface="微软雅黑" panose="020B0503020204020204" charset="-122"/>
                <a:ea typeface="微软雅黑" panose="020B0503020204020204" charset="-122"/>
              </a:rPr>
              <a:t>优秀毕业生</a:t>
            </a:r>
          </a:p>
        </p:txBody>
      </p:sp>
    </p:spTree>
    <p:extLst>
      <p:ext uri="{BB962C8B-B14F-4D97-AF65-F5344CB8AC3E}">
        <p14:creationId xmlns:p14="http://schemas.microsoft.com/office/powerpoint/2010/main" val="26972068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C:\Users\admin\Desktop\主楼.png18.png主楼.png18"/>
          <p:cNvPicPr>
            <a:picLocks noChangeAspect="1"/>
          </p:cNvPicPr>
          <p:nvPr>
            <p:custDataLst>
              <p:tags r:id="rId1"/>
            </p:custDataLst>
          </p:nvPr>
        </p:nvPicPr>
        <p:blipFill>
          <a:blip r:embed="rId3"/>
          <a:srcRect/>
          <a:stretch>
            <a:fillRect/>
          </a:stretch>
        </p:blipFill>
        <p:spPr>
          <a:xfrm flipH="1">
            <a:off x="7034689" y="2942273"/>
            <a:ext cx="5165090" cy="3912870"/>
          </a:xfrm>
          <a:prstGeom prst="rect">
            <a:avLst/>
          </a:prstGeom>
        </p:spPr>
      </p:pic>
      <p:sp>
        <p:nvSpPr>
          <p:cNvPr id="5" name="文本框 4"/>
          <p:cNvSpPr txBox="1"/>
          <p:nvPr/>
        </p:nvSpPr>
        <p:spPr>
          <a:xfrm>
            <a:off x="5232001" y="2036386"/>
            <a:ext cx="6381225" cy="2862322"/>
          </a:xfrm>
          <a:prstGeom prst="rect">
            <a:avLst/>
          </a:prstGeom>
          <a:noFill/>
        </p:spPr>
        <p:txBody>
          <a:bodyPr wrap="square" rtlCol="0">
            <a:spAutoFit/>
          </a:bodyPr>
          <a:lstStyle/>
          <a:p>
            <a:pPr indent="457200">
              <a:lnSpc>
                <a:spcPct val="150000"/>
              </a:lnSpc>
            </a:pPr>
            <a:r>
              <a:rPr lang="zh-CN" altLang="en-US" sz="2000" dirty="0">
                <a:latin typeface="微软雅黑" panose="020B0503020204020204" pitchFamily="34" charset="-122"/>
                <a:ea typeface="微软雅黑" panose="020B0503020204020204" pitchFamily="34" charset="-122"/>
              </a:rPr>
              <a:t>2016届化学伯苓班毕业生李晓彤（学号1210810）现就读于美国西北大学化学学院，师从Prof.Mercouri Kanatzidis攻读博士学位，在国际顶级期刊J.Am.Chem.Soc.发表论文四篇（第一作者两篇，共同作者两篇），Chem.Matter.发表论文一篇（第一作者）。</a:t>
            </a:r>
          </a:p>
        </p:txBody>
      </p:sp>
      <p:pic>
        <p:nvPicPr>
          <p:cNvPr id="7" name="图片 6"/>
          <p:cNvPicPr>
            <a:picLocks noChangeAspect="1"/>
          </p:cNvPicPr>
          <p:nvPr/>
        </p:nvPicPr>
        <p:blipFill>
          <a:blip r:embed="rId4"/>
          <a:stretch>
            <a:fillRect/>
          </a:stretch>
        </p:blipFill>
        <p:spPr>
          <a:xfrm>
            <a:off x="1502335" y="1771910"/>
            <a:ext cx="3164345" cy="3668457"/>
          </a:xfrm>
          <a:prstGeom prst="rect">
            <a:avLst/>
          </a:prstGeom>
        </p:spPr>
      </p:pic>
      <p:grpSp>
        <p:nvGrpSpPr>
          <p:cNvPr id="8" name="组合 7"/>
          <p:cNvGrpSpPr/>
          <p:nvPr/>
        </p:nvGrpSpPr>
        <p:grpSpPr>
          <a:xfrm>
            <a:off x="9508491" y="226695"/>
            <a:ext cx="2849880" cy="635000"/>
            <a:chOff x="14974" y="357"/>
            <a:chExt cx="4488" cy="1000"/>
          </a:xfrm>
        </p:grpSpPr>
        <p:pic>
          <p:nvPicPr>
            <p:cNvPr id="9" name="图片 8" descr="G:\新建文件夹\配图\58-02.png58-02"/>
            <p:cNvPicPr>
              <a:picLocks noChangeAspect="1"/>
            </p:cNvPicPr>
            <p:nvPr/>
          </p:nvPicPr>
          <p:blipFill>
            <a:blip r:embed="rId5"/>
            <a:srcRect/>
            <a:stretch>
              <a:fillRect/>
            </a:stretch>
          </p:blipFill>
          <p:spPr>
            <a:xfrm>
              <a:off x="14974" y="366"/>
              <a:ext cx="4228" cy="949"/>
            </a:xfrm>
            <a:prstGeom prst="rect">
              <a:avLst/>
            </a:prstGeom>
          </p:spPr>
        </p:pic>
        <p:pic>
          <p:nvPicPr>
            <p:cNvPr id="10" name="图片 9" descr="16_画板 1"/>
            <p:cNvPicPr>
              <a:picLocks noChangeAspect="1"/>
            </p:cNvPicPr>
            <p:nvPr/>
          </p:nvPicPr>
          <p:blipFill>
            <a:blip r:embed="rId6"/>
            <a:stretch>
              <a:fillRect/>
            </a:stretch>
          </p:blipFill>
          <p:spPr>
            <a:xfrm>
              <a:off x="14974" y="357"/>
              <a:ext cx="4489" cy="1000"/>
            </a:xfrm>
            <a:prstGeom prst="rect">
              <a:avLst/>
            </a:prstGeom>
          </p:spPr>
        </p:pic>
      </p:grpSp>
      <p:cxnSp>
        <p:nvCxnSpPr>
          <p:cNvPr id="11" name="直接连接符 10"/>
          <p:cNvCxnSpPr/>
          <p:nvPr/>
        </p:nvCxnSpPr>
        <p:spPr>
          <a:xfrm>
            <a:off x="40640" y="835624"/>
            <a:ext cx="12151360" cy="0"/>
          </a:xfrm>
          <a:prstGeom prst="line">
            <a:avLst/>
          </a:prstGeom>
          <a:ln w="19050">
            <a:solidFill>
              <a:srgbClr val="84006A"/>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40640" y="293817"/>
            <a:ext cx="8460740" cy="502766"/>
          </a:xfrm>
          <a:prstGeom prst="rect">
            <a:avLst/>
          </a:prstGeom>
          <a:noFill/>
        </p:spPr>
        <p:txBody>
          <a:bodyPr wrap="square" rtlCol="0">
            <a:spAutoFit/>
          </a:bodyPr>
          <a:lstStyle/>
          <a:p>
            <a:r>
              <a:rPr lang="zh-CN" altLang="en-US" sz="2665" b="1" dirty="0">
                <a:solidFill>
                  <a:srgbClr val="84006A"/>
                </a:solidFill>
                <a:latin typeface="微软雅黑" panose="020B0503020204020204" charset="-122"/>
                <a:ea typeface="微软雅黑" panose="020B0503020204020204" charset="-122"/>
              </a:rPr>
              <a:t>优秀毕业生</a:t>
            </a:r>
          </a:p>
        </p:txBody>
      </p:sp>
    </p:spTree>
    <p:extLst>
      <p:ext uri="{BB962C8B-B14F-4D97-AF65-F5344CB8AC3E}">
        <p14:creationId xmlns:p14="http://schemas.microsoft.com/office/powerpoint/2010/main" val="15955552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C:\Users\admin\Desktop\主楼.png18.png主楼.png18"/>
          <p:cNvPicPr>
            <a:picLocks noChangeAspect="1"/>
          </p:cNvPicPr>
          <p:nvPr>
            <p:custDataLst>
              <p:tags r:id="rId1"/>
            </p:custDataLst>
          </p:nvPr>
        </p:nvPicPr>
        <p:blipFill>
          <a:blip r:embed="rId3"/>
          <a:srcRect/>
          <a:stretch>
            <a:fillRect/>
          </a:stretch>
        </p:blipFill>
        <p:spPr>
          <a:xfrm flipH="1">
            <a:off x="7034689" y="2942273"/>
            <a:ext cx="5165090" cy="3912870"/>
          </a:xfrm>
          <a:prstGeom prst="rect">
            <a:avLst/>
          </a:prstGeom>
        </p:spPr>
      </p:pic>
      <p:pic>
        <p:nvPicPr>
          <p:cNvPr id="5" name="图片 4" descr="20220304184731"/>
          <p:cNvPicPr>
            <a:picLocks noChangeAspect="1"/>
          </p:cNvPicPr>
          <p:nvPr/>
        </p:nvPicPr>
        <p:blipFill>
          <a:blip r:embed="rId4"/>
          <a:stretch>
            <a:fillRect/>
          </a:stretch>
        </p:blipFill>
        <p:spPr>
          <a:xfrm>
            <a:off x="878843" y="1600090"/>
            <a:ext cx="2910840" cy="4159250"/>
          </a:xfrm>
          <a:prstGeom prst="rect">
            <a:avLst/>
          </a:prstGeom>
        </p:spPr>
      </p:pic>
      <p:sp>
        <p:nvSpPr>
          <p:cNvPr id="6" name="文本框 5"/>
          <p:cNvSpPr txBox="1"/>
          <p:nvPr/>
        </p:nvSpPr>
        <p:spPr>
          <a:xfrm>
            <a:off x="4152001" y="1600090"/>
            <a:ext cx="7605395" cy="3785652"/>
          </a:xfrm>
          <a:prstGeom prst="rect">
            <a:avLst/>
          </a:prstGeom>
          <a:noFill/>
        </p:spPr>
        <p:txBody>
          <a:bodyPr wrap="square" rtlCol="0" anchor="t">
            <a:spAutoFit/>
          </a:bodyPr>
          <a:lstStyle/>
          <a:p>
            <a:pPr indent="457200" fontAlgn="auto">
              <a:lnSpc>
                <a:spcPct val="150000"/>
              </a:lnSpc>
            </a:pPr>
            <a:r>
              <a:rPr lang="en-US" altLang="zh-CN" sz="2000" dirty="0" smtClean="0">
                <a:latin typeface="微软雅黑" panose="020B0503020204020204" pitchFamily="34" charset="-122"/>
                <a:ea typeface="微软雅黑" panose="020B0503020204020204" pitchFamily="34" charset="-122"/>
              </a:rPr>
              <a:t>2016</a:t>
            </a:r>
            <a:r>
              <a:rPr lang="zh-CN" altLang="en-US" sz="2000" dirty="0" smtClean="0">
                <a:latin typeface="微软雅黑" panose="020B0503020204020204" pitchFamily="34" charset="-122"/>
                <a:ea typeface="微软雅黑" panose="020B0503020204020204" pitchFamily="34" charset="-122"/>
              </a:rPr>
              <a:t>届毕业生贺玉莲，毕业</a:t>
            </a:r>
            <a:r>
              <a:rPr lang="zh-CN" altLang="en-US" sz="2000" dirty="0">
                <a:latin typeface="微软雅黑" panose="020B0503020204020204" pitchFamily="34" charset="-122"/>
                <a:ea typeface="微软雅黑" panose="020B0503020204020204" pitchFamily="34" charset="-122"/>
              </a:rPr>
              <a:t>后赴美国耶鲁大学化学与环境工程学院攻读博士学位，师从Lisa Pfefferle教授，2020年博士毕业后，在美国斯坦福大学化工学院继续从事C1小分子在能源转化方面的催化研究，师从Matteo Cargnello教授。目前已在全球高水平杂志JACS, PNAS, ACS Energy Letters, Green Chemistry, Nanoscale, Chemical Engineering Journal等发表学术文章十余篇，引用一百余次。2021年7月，贺玉莲博士作为助理教授赴上海交通大学密西根学院建立绿色催化实验室。</a:t>
            </a:r>
          </a:p>
        </p:txBody>
      </p:sp>
      <p:grpSp>
        <p:nvGrpSpPr>
          <p:cNvPr id="7" name="组合 6"/>
          <p:cNvGrpSpPr/>
          <p:nvPr/>
        </p:nvGrpSpPr>
        <p:grpSpPr>
          <a:xfrm>
            <a:off x="9508491" y="226695"/>
            <a:ext cx="2849880" cy="635000"/>
            <a:chOff x="14974" y="357"/>
            <a:chExt cx="4488" cy="1000"/>
          </a:xfrm>
        </p:grpSpPr>
        <p:pic>
          <p:nvPicPr>
            <p:cNvPr id="8" name="图片 7" descr="G:\新建文件夹\配图\58-02.png58-02"/>
            <p:cNvPicPr>
              <a:picLocks noChangeAspect="1"/>
            </p:cNvPicPr>
            <p:nvPr/>
          </p:nvPicPr>
          <p:blipFill>
            <a:blip r:embed="rId5"/>
            <a:srcRect/>
            <a:stretch>
              <a:fillRect/>
            </a:stretch>
          </p:blipFill>
          <p:spPr>
            <a:xfrm>
              <a:off x="14974" y="366"/>
              <a:ext cx="4228" cy="949"/>
            </a:xfrm>
            <a:prstGeom prst="rect">
              <a:avLst/>
            </a:prstGeom>
          </p:spPr>
        </p:pic>
        <p:pic>
          <p:nvPicPr>
            <p:cNvPr id="9" name="图片 8" descr="16_画板 1"/>
            <p:cNvPicPr>
              <a:picLocks noChangeAspect="1"/>
            </p:cNvPicPr>
            <p:nvPr/>
          </p:nvPicPr>
          <p:blipFill>
            <a:blip r:embed="rId6"/>
            <a:stretch>
              <a:fillRect/>
            </a:stretch>
          </p:blipFill>
          <p:spPr>
            <a:xfrm>
              <a:off x="14974" y="357"/>
              <a:ext cx="4489" cy="1000"/>
            </a:xfrm>
            <a:prstGeom prst="rect">
              <a:avLst/>
            </a:prstGeom>
          </p:spPr>
        </p:pic>
      </p:grpSp>
      <p:cxnSp>
        <p:nvCxnSpPr>
          <p:cNvPr id="10" name="直接连接符 9"/>
          <p:cNvCxnSpPr/>
          <p:nvPr/>
        </p:nvCxnSpPr>
        <p:spPr>
          <a:xfrm>
            <a:off x="40640" y="835624"/>
            <a:ext cx="12151360" cy="0"/>
          </a:xfrm>
          <a:prstGeom prst="line">
            <a:avLst/>
          </a:prstGeom>
          <a:ln w="19050">
            <a:solidFill>
              <a:srgbClr val="84006A"/>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40640" y="293817"/>
            <a:ext cx="8460740" cy="502766"/>
          </a:xfrm>
          <a:prstGeom prst="rect">
            <a:avLst/>
          </a:prstGeom>
          <a:noFill/>
        </p:spPr>
        <p:txBody>
          <a:bodyPr wrap="square" rtlCol="0">
            <a:spAutoFit/>
          </a:bodyPr>
          <a:lstStyle/>
          <a:p>
            <a:r>
              <a:rPr lang="zh-CN" altLang="en-US" sz="2665" b="1" dirty="0">
                <a:solidFill>
                  <a:srgbClr val="84006A"/>
                </a:solidFill>
                <a:latin typeface="微软雅黑" panose="020B0503020204020204" charset="-122"/>
                <a:ea typeface="微软雅黑" panose="020B0503020204020204" charset="-122"/>
              </a:rPr>
              <a:t>优秀毕业生</a:t>
            </a:r>
          </a:p>
        </p:txBody>
      </p:sp>
    </p:spTree>
    <p:extLst>
      <p:ext uri="{BB962C8B-B14F-4D97-AF65-F5344CB8AC3E}">
        <p14:creationId xmlns:p14="http://schemas.microsoft.com/office/powerpoint/2010/main" val="27883598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C:\Users\admin\Desktop\主楼.png18.png主楼.png18"/>
          <p:cNvPicPr>
            <a:picLocks noChangeAspect="1"/>
          </p:cNvPicPr>
          <p:nvPr>
            <p:custDataLst>
              <p:tags r:id="rId1"/>
            </p:custDataLst>
          </p:nvPr>
        </p:nvPicPr>
        <p:blipFill>
          <a:blip r:embed="rId3"/>
          <a:srcRect/>
          <a:stretch>
            <a:fillRect/>
          </a:stretch>
        </p:blipFill>
        <p:spPr>
          <a:xfrm flipH="1">
            <a:off x="7034689" y="2942273"/>
            <a:ext cx="5165090" cy="3912870"/>
          </a:xfrm>
          <a:prstGeom prst="rect">
            <a:avLst/>
          </a:prstGeom>
        </p:spPr>
      </p:pic>
      <p:sp>
        <p:nvSpPr>
          <p:cNvPr id="2" name="文本框 1"/>
          <p:cNvSpPr txBox="1"/>
          <p:nvPr/>
        </p:nvSpPr>
        <p:spPr>
          <a:xfrm>
            <a:off x="5592001" y="2118603"/>
            <a:ext cx="6138221" cy="3323987"/>
          </a:xfrm>
          <a:prstGeom prst="rect">
            <a:avLst/>
          </a:prstGeom>
          <a:noFill/>
        </p:spPr>
        <p:txBody>
          <a:bodyPr wrap="square" rtlCol="0">
            <a:spAutoFit/>
          </a:bodyPr>
          <a:lstStyle/>
          <a:p>
            <a:pPr indent="457200">
              <a:lnSpc>
                <a:spcPct val="150000"/>
              </a:lnSpc>
            </a:pPr>
            <a:r>
              <a:rPr lang="en-US" altLang="zh-CN" sz="2000" dirty="0" smtClean="0">
                <a:latin typeface="微软雅黑" panose="020B0503020204020204" pitchFamily="34" charset="-122"/>
                <a:ea typeface="微软雅黑" panose="020B0503020204020204" pitchFamily="34" charset="-122"/>
              </a:rPr>
              <a:t>2017</a:t>
            </a:r>
            <a:r>
              <a:rPr lang="zh-CN" altLang="en-US" sz="2000" dirty="0" smtClean="0">
                <a:latin typeface="微软雅黑" panose="020B0503020204020204" pitchFamily="34" charset="-122"/>
                <a:ea typeface="微软雅黑" panose="020B0503020204020204" pitchFamily="34" charset="-122"/>
              </a:rPr>
              <a:t>届毕业生王</a:t>
            </a:r>
            <a:r>
              <a:rPr lang="zh-CN" altLang="en-US" sz="2000" dirty="0">
                <a:latin typeface="微软雅黑" panose="020B0503020204020204" pitchFamily="34" charset="-122"/>
                <a:ea typeface="微软雅黑" panose="020B0503020204020204" pitchFamily="34" charset="-122"/>
              </a:rPr>
              <a:t>焜昱（学号1411137）：本科期间多次获得国家奖学金等荣誉。曾赴美国加州大学伯克利分校和美国西北大学进行科研实习，2017年在UC Berkeley LRE项目中被评为海报第一名。在校期间发表J. Am. Chem. Soc.一篇，毕业后前往美国德克萨斯A&amp;M大学(Texas A&amp;M University) 攻读化学博士。</a:t>
            </a:r>
          </a:p>
        </p:txBody>
      </p:sp>
      <p:pic>
        <p:nvPicPr>
          <p:cNvPr id="8" name="图片 7"/>
          <p:cNvPicPr>
            <a:picLocks noChangeAspect="1"/>
          </p:cNvPicPr>
          <p:nvPr/>
        </p:nvPicPr>
        <p:blipFill>
          <a:blip r:embed="rId4"/>
          <a:stretch>
            <a:fillRect/>
          </a:stretch>
        </p:blipFill>
        <p:spPr>
          <a:xfrm>
            <a:off x="813467" y="1803654"/>
            <a:ext cx="4531922" cy="3810040"/>
          </a:xfrm>
          <a:prstGeom prst="rect">
            <a:avLst/>
          </a:prstGeom>
        </p:spPr>
      </p:pic>
      <p:grpSp>
        <p:nvGrpSpPr>
          <p:cNvPr id="7" name="组合 6"/>
          <p:cNvGrpSpPr/>
          <p:nvPr/>
        </p:nvGrpSpPr>
        <p:grpSpPr>
          <a:xfrm>
            <a:off x="9508491" y="226695"/>
            <a:ext cx="2849880" cy="635000"/>
            <a:chOff x="14974" y="357"/>
            <a:chExt cx="4488" cy="1000"/>
          </a:xfrm>
        </p:grpSpPr>
        <p:pic>
          <p:nvPicPr>
            <p:cNvPr id="9" name="图片 8" descr="G:\新建文件夹\配图\58-02.png58-02"/>
            <p:cNvPicPr>
              <a:picLocks noChangeAspect="1"/>
            </p:cNvPicPr>
            <p:nvPr/>
          </p:nvPicPr>
          <p:blipFill>
            <a:blip r:embed="rId5"/>
            <a:srcRect/>
            <a:stretch>
              <a:fillRect/>
            </a:stretch>
          </p:blipFill>
          <p:spPr>
            <a:xfrm>
              <a:off x="14974" y="366"/>
              <a:ext cx="4228" cy="949"/>
            </a:xfrm>
            <a:prstGeom prst="rect">
              <a:avLst/>
            </a:prstGeom>
          </p:spPr>
        </p:pic>
        <p:pic>
          <p:nvPicPr>
            <p:cNvPr id="10" name="图片 9" descr="16_画板 1"/>
            <p:cNvPicPr>
              <a:picLocks noChangeAspect="1"/>
            </p:cNvPicPr>
            <p:nvPr/>
          </p:nvPicPr>
          <p:blipFill>
            <a:blip r:embed="rId6"/>
            <a:stretch>
              <a:fillRect/>
            </a:stretch>
          </p:blipFill>
          <p:spPr>
            <a:xfrm>
              <a:off x="14974" y="357"/>
              <a:ext cx="4489" cy="1000"/>
            </a:xfrm>
            <a:prstGeom prst="rect">
              <a:avLst/>
            </a:prstGeom>
          </p:spPr>
        </p:pic>
      </p:grpSp>
      <p:cxnSp>
        <p:nvCxnSpPr>
          <p:cNvPr id="11" name="直接连接符 10"/>
          <p:cNvCxnSpPr/>
          <p:nvPr/>
        </p:nvCxnSpPr>
        <p:spPr>
          <a:xfrm>
            <a:off x="40640" y="835624"/>
            <a:ext cx="12151360" cy="0"/>
          </a:xfrm>
          <a:prstGeom prst="line">
            <a:avLst/>
          </a:prstGeom>
          <a:ln w="19050">
            <a:solidFill>
              <a:srgbClr val="84006A"/>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40640" y="293817"/>
            <a:ext cx="8460740" cy="502766"/>
          </a:xfrm>
          <a:prstGeom prst="rect">
            <a:avLst/>
          </a:prstGeom>
          <a:noFill/>
        </p:spPr>
        <p:txBody>
          <a:bodyPr wrap="square" rtlCol="0">
            <a:spAutoFit/>
          </a:bodyPr>
          <a:lstStyle/>
          <a:p>
            <a:r>
              <a:rPr lang="zh-CN" altLang="en-US" sz="2665" b="1" dirty="0">
                <a:solidFill>
                  <a:srgbClr val="84006A"/>
                </a:solidFill>
                <a:latin typeface="微软雅黑" panose="020B0503020204020204" charset="-122"/>
                <a:ea typeface="微软雅黑" panose="020B0503020204020204" charset="-122"/>
              </a:rPr>
              <a:t>优秀毕业生</a:t>
            </a:r>
          </a:p>
        </p:txBody>
      </p:sp>
    </p:spTree>
    <p:extLst>
      <p:ext uri="{BB962C8B-B14F-4D97-AF65-F5344CB8AC3E}">
        <p14:creationId xmlns:p14="http://schemas.microsoft.com/office/powerpoint/2010/main" val="29801204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G:\新建文件夹\配图\封底_画板 1.jpg封底_画板 1"/>
          <p:cNvPicPr>
            <a:picLocks noChangeAspect="1"/>
          </p:cNvPicPr>
          <p:nvPr/>
        </p:nvPicPr>
        <p:blipFill>
          <a:blip r:embed="rId3"/>
          <a:srcRect/>
          <a:stretch>
            <a:fillRect/>
          </a:stretch>
        </p:blipFill>
        <p:spPr>
          <a:xfrm>
            <a:off x="-58102" y="-5080"/>
            <a:ext cx="12259310" cy="6896100"/>
          </a:xfrm>
          <a:prstGeom prst="rect">
            <a:avLst/>
          </a:prstGeom>
        </p:spPr>
      </p:pic>
      <p:sp>
        <p:nvSpPr>
          <p:cNvPr id="7" name="文本框 6"/>
          <p:cNvSpPr txBox="1"/>
          <p:nvPr/>
        </p:nvSpPr>
        <p:spPr>
          <a:xfrm>
            <a:off x="3687097" y="2610276"/>
            <a:ext cx="5242601" cy="768350"/>
          </a:xfrm>
          <a:prstGeom prst="rect">
            <a:avLst/>
          </a:prstGeom>
          <a:noFill/>
        </p:spPr>
        <p:txBody>
          <a:bodyPr wrap="square" rtlCol="0">
            <a:spAutoFit/>
          </a:bodyPr>
          <a:lstStyle/>
          <a:p>
            <a:pPr algn="ctr"/>
            <a:r>
              <a:rPr lang="zh-CN" altLang="en-US" sz="4400" dirty="0">
                <a:solidFill>
                  <a:srgbClr val="84006A"/>
                </a:solidFill>
                <a:latin typeface="微软雅黑" panose="020B0503020204020204" charset="-122"/>
                <a:ea typeface="微软雅黑" panose="020B0503020204020204" charset="-122"/>
              </a:rPr>
              <a:t>欢迎</a:t>
            </a:r>
            <a:r>
              <a:rPr lang="zh-CN" altLang="en-US" sz="4400" dirty="0" smtClean="0">
                <a:solidFill>
                  <a:srgbClr val="84006A"/>
                </a:solidFill>
                <a:latin typeface="微软雅黑" panose="020B0503020204020204" charset="-122"/>
                <a:ea typeface="微软雅黑" panose="020B0503020204020204" charset="-122"/>
              </a:rPr>
              <a:t>报考化学伯苓班</a:t>
            </a:r>
            <a:endParaRPr lang="zh-CN" altLang="en-US" sz="4400" dirty="0">
              <a:solidFill>
                <a:srgbClr val="84006A"/>
              </a:solidFill>
              <a:latin typeface="微软雅黑" panose="020B0503020204020204" charset="-122"/>
              <a:ea typeface="微软雅黑" panose="020B0503020204020204" charset="-122"/>
            </a:endParaRPr>
          </a:p>
        </p:txBody>
      </p:sp>
      <p:sp>
        <p:nvSpPr>
          <p:cNvPr id="10" name="文本框 9"/>
          <p:cNvSpPr txBox="1"/>
          <p:nvPr/>
        </p:nvSpPr>
        <p:spPr>
          <a:xfrm>
            <a:off x="3858366" y="3583940"/>
            <a:ext cx="4475904" cy="417358"/>
          </a:xfrm>
          <a:prstGeom prst="rect">
            <a:avLst/>
          </a:prstGeom>
          <a:noFill/>
        </p:spPr>
        <p:txBody>
          <a:bodyPr wrap="none" rtlCol="0">
            <a:spAutoFit/>
          </a:bodyPr>
          <a:lstStyle/>
          <a:p>
            <a:pPr algn="ctr">
              <a:lnSpc>
                <a:spcPct val="130000"/>
              </a:lnSpc>
            </a:pPr>
            <a:r>
              <a:rPr lang="zh-CN" altLang="en-US" dirty="0" smtClean="0">
                <a:solidFill>
                  <a:srgbClr val="84006A"/>
                </a:solidFill>
                <a:latin typeface="微软雅黑" panose="020B0503020204020204" charset="-122"/>
                <a:ea typeface="微软雅黑" panose="020B0503020204020204" charset="-122"/>
                <a:cs typeface="微软雅黑" panose="020B0503020204020204" charset="-122"/>
              </a:rPr>
              <a:t>学院</a:t>
            </a:r>
            <a:r>
              <a:rPr lang="zh-CN" altLang="en-US" dirty="0">
                <a:solidFill>
                  <a:srgbClr val="84006A"/>
                </a:solidFill>
                <a:latin typeface="微软雅黑" panose="020B0503020204020204" charset="-122"/>
                <a:ea typeface="微软雅黑" panose="020B0503020204020204" charset="-122"/>
                <a:cs typeface="微软雅黑" panose="020B0503020204020204" charset="-122"/>
              </a:rPr>
              <a:t>网址：http://chem.nankai.edu.cn/  </a:t>
            </a:r>
          </a:p>
        </p:txBody>
      </p:sp>
    </p:spTree>
    <p:custDataLst>
      <p:tags r:id="rId1"/>
    </p:custData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635" y="1262380"/>
            <a:ext cx="12198985" cy="4619625"/>
          </a:xfrm>
          <a:prstGeom prst="rect">
            <a:avLst/>
          </a:prstGeom>
          <a:solidFill>
            <a:srgbClr val="8500A6">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G:\新建文件夹\配图\条_画板 1.png条_画板 1"/>
          <p:cNvPicPr>
            <a:picLocks noChangeAspect="1"/>
          </p:cNvPicPr>
          <p:nvPr>
            <p:custDataLst>
              <p:tags r:id="rId2"/>
            </p:custDataLst>
          </p:nvPr>
        </p:nvPicPr>
        <p:blipFill>
          <a:blip r:embed="rId4"/>
          <a:srcRect/>
          <a:stretch>
            <a:fillRect/>
          </a:stretch>
        </p:blipFill>
        <p:spPr>
          <a:xfrm>
            <a:off x="635" y="6744018"/>
            <a:ext cx="12198350" cy="111125"/>
          </a:xfrm>
          <a:prstGeom prst="rect">
            <a:avLst/>
          </a:prstGeom>
        </p:spPr>
      </p:pic>
      <p:sp>
        <p:nvSpPr>
          <p:cNvPr id="7" name="副标题 42"/>
          <p:cNvSpPr>
            <a:spLocks noGrp="1"/>
          </p:cNvSpPr>
          <p:nvPr/>
        </p:nvSpPr>
        <p:spPr>
          <a:xfrm>
            <a:off x="832802" y="1757363"/>
            <a:ext cx="10534015" cy="391585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indent="457200" algn="just">
              <a:lnSpc>
                <a:spcPct val="200000"/>
              </a:lnSpc>
            </a:pPr>
            <a:r>
              <a:rPr lang="zh-CN" altLang="en-US" dirty="0">
                <a:latin typeface="微软雅黑" panose="020B0503020204020204" charset="-122"/>
                <a:ea typeface="微软雅黑" panose="020B0503020204020204" charset="-122"/>
                <a:cs typeface="微软雅黑" panose="020B0503020204020204" charset="-122"/>
              </a:rPr>
              <a:t>伯苓班是教育部“基础学科拔尖学生培养试验计划”在</a:t>
            </a:r>
            <a:r>
              <a:rPr lang="zh-CN" altLang="en-US" dirty="0" smtClean="0">
                <a:latin typeface="微软雅黑" panose="020B0503020204020204" charset="-122"/>
                <a:ea typeface="微软雅黑" panose="020B0503020204020204" charset="-122"/>
                <a:cs typeface="微软雅黑" panose="020B0503020204020204" charset="-122"/>
              </a:rPr>
              <a:t>南开化学</a:t>
            </a:r>
            <a:r>
              <a:rPr lang="zh-CN" altLang="en-US" dirty="0">
                <a:latin typeface="微软雅黑" panose="020B0503020204020204" charset="-122"/>
                <a:ea typeface="微软雅黑" panose="020B0503020204020204" charset="-122"/>
                <a:cs typeface="微软雅黑" panose="020B0503020204020204" charset="-122"/>
              </a:rPr>
              <a:t>的具体实施，实行导师制、小班化、个性化、国际化的培养模式</a:t>
            </a:r>
            <a:r>
              <a:rPr lang="zh-CN" altLang="en-US" dirty="0" smtClean="0">
                <a:latin typeface="微软雅黑" panose="020B0503020204020204" charset="-122"/>
                <a:ea typeface="微软雅黑" panose="020B0503020204020204" charset="-122"/>
                <a:cs typeface="微软雅黑" panose="020B0503020204020204" charset="-122"/>
              </a:rPr>
              <a:t>，为</a:t>
            </a:r>
            <a:r>
              <a:rPr lang="zh-CN" altLang="en-US" dirty="0">
                <a:latin typeface="微软雅黑" panose="020B0503020204020204" charset="-122"/>
                <a:ea typeface="微软雅黑" panose="020B0503020204020204" charset="-122"/>
                <a:cs typeface="微软雅黑" panose="020B0503020204020204" charset="-122"/>
              </a:rPr>
              <a:t>拔尖学生单独制定培养方案，旨在培养化学相关领域的杰出</a:t>
            </a:r>
            <a:r>
              <a:rPr lang="zh-CN" altLang="en-US" dirty="0" smtClean="0">
                <a:latin typeface="微软雅黑" panose="020B0503020204020204" charset="-122"/>
                <a:ea typeface="微软雅黑" panose="020B0503020204020204" charset="-122"/>
                <a:cs typeface="微软雅黑" panose="020B0503020204020204" charset="-122"/>
              </a:rPr>
              <a:t>人才</a:t>
            </a:r>
            <a:r>
              <a:rPr lang="zh-CN" altLang="en-US" dirty="0">
                <a:latin typeface="微软雅黑" panose="020B0503020204020204" charset="-122"/>
                <a:ea typeface="微软雅黑" panose="020B0503020204020204" charset="-122"/>
                <a:cs typeface="微软雅黑" panose="020B0503020204020204" charset="-122"/>
              </a:rPr>
              <a:t>。新生入学后，伯苓班将面向全校新生选拔学生，培养过程</a:t>
            </a:r>
            <a:r>
              <a:rPr lang="zh-CN" altLang="en-US" dirty="0" smtClean="0">
                <a:latin typeface="微软雅黑" panose="020B0503020204020204" charset="-122"/>
                <a:ea typeface="微软雅黑" panose="020B0503020204020204" charset="-122"/>
                <a:cs typeface="微软雅黑" panose="020B0503020204020204" charset="-122"/>
              </a:rPr>
              <a:t>中采取</a:t>
            </a:r>
            <a:r>
              <a:rPr lang="zh-CN" altLang="en-US" dirty="0">
                <a:latin typeface="微软雅黑" panose="020B0503020204020204" charset="-122"/>
                <a:ea typeface="微软雅黑" panose="020B0503020204020204" charset="-122"/>
                <a:cs typeface="微软雅黑" panose="020B0503020204020204" charset="-122"/>
              </a:rPr>
              <a:t>动态进出机制，最后留下的伯苓拔尖班学生都具有推荐</a:t>
            </a:r>
            <a:r>
              <a:rPr lang="zh-CN" altLang="en-US" dirty="0" smtClean="0">
                <a:latin typeface="微软雅黑" panose="020B0503020204020204" charset="-122"/>
                <a:ea typeface="微软雅黑" panose="020B0503020204020204" charset="-122"/>
                <a:cs typeface="微软雅黑" panose="020B0503020204020204" charset="-122"/>
              </a:rPr>
              <a:t>免试攻读</a:t>
            </a:r>
            <a:r>
              <a:rPr lang="zh-CN" altLang="en-US" dirty="0">
                <a:latin typeface="微软雅黑" panose="020B0503020204020204" charset="-122"/>
                <a:ea typeface="微软雅黑" panose="020B0503020204020204" charset="-122"/>
                <a:cs typeface="微软雅黑" panose="020B0503020204020204" charset="-122"/>
              </a:rPr>
              <a:t>研究生</a:t>
            </a:r>
            <a:r>
              <a:rPr lang="zh-CN" altLang="en-US" dirty="0" smtClean="0">
                <a:latin typeface="微软雅黑" panose="020B0503020204020204" charset="-122"/>
                <a:ea typeface="微软雅黑" panose="020B0503020204020204" charset="-122"/>
                <a:cs typeface="微软雅黑" panose="020B0503020204020204" charset="-122"/>
              </a:rPr>
              <a:t>资格。</a:t>
            </a:r>
            <a:endParaRPr dirty="0">
              <a:latin typeface="微软雅黑" panose="020B0503020204020204" charset="-122"/>
              <a:ea typeface="微软雅黑" panose="020B0503020204020204" charset="-122"/>
              <a:cs typeface="微软雅黑" panose="020B0503020204020204" charset="-122"/>
            </a:endParaRPr>
          </a:p>
        </p:txBody>
      </p:sp>
      <p:grpSp>
        <p:nvGrpSpPr>
          <p:cNvPr id="2" name="组合 1"/>
          <p:cNvGrpSpPr/>
          <p:nvPr/>
        </p:nvGrpSpPr>
        <p:grpSpPr>
          <a:xfrm>
            <a:off x="9508490" y="226695"/>
            <a:ext cx="2849880" cy="635000"/>
            <a:chOff x="14974" y="357"/>
            <a:chExt cx="4488" cy="1000"/>
          </a:xfrm>
        </p:grpSpPr>
        <p:pic>
          <p:nvPicPr>
            <p:cNvPr id="3" name="图片 2" descr="G:\新建文件夹\配图\58-02.png58-02"/>
            <p:cNvPicPr>
              <a:picLocks noChangeAspect="1"/>
            </p:cNvPicPr>
            <p:nvPr/>
          </p:nvPicPr>
          <p:blipFill>
            <a:blip r:embed="rId5"/>
            <a:srcRect/>
            <a:stretch>
              <a:fillRect/>
            </a:stretch>
          </p:blipFill>
          <p:spPr>
            <a:xfrm>
              <a:off x="14974" y="366"/>
              <a:ext cx="4228" cy="949"/>
            </a:xfrm>
            <a:prstGeom prst="rect">
              <a:avLst/>
            </a:prstGeom>
          </p:spPr>
        </p:pic>
        <p:pic>
          <p:nvPicPr>
            <p:cNvPr id="8" name="图片 7" descr="16_画板 1"/>
            <p:cNvPicPr>
              <a:picLocks noChangeAspect="1"/>
            </p:cNvPicPr>
            <p:nvPr/>
          </p:nvPicPr>
          <p:blipFill>
            <a:blip r:embed="rId6"/>
            <a:stretch>
              <a:fillRect/>
            </a:stretch>
          </p:blipFill>
          <p:spPr>
            <a:xfrm>
              <a:off x="14974" y="357"/>
              <a:ext cx="4489" cy="1000"/>
            </a:xfrm>
            <a:prstGeom prst="rect">
              <a:avLst/>
            </a:prstGeom>
          </p:spPr>
        </p:pic>
      </p:grpSp>
      <p:cxnSp>
        <p:nvCxnSpPr>
          <p:cNvPr id="12" name="直接连接符 11"/>
          <p:cNvCxnSpPr/>
          <p:nvPr/>
        </p:nvCxnSpPr>
        <p:spPr>
          <a:xfrm>
            <a:off x="40640" y="835624"/>
            <a:ext cx="12151360" cy="0"/>
          </a:xfrm>
          <a:prstGeom prst="line">
            <a:avLst/>
          </a:prstGeom>
          <a:ln w="19050">
            <a:solidFill>
              <a:srgbClr val="84006A"/>
            </a:solidFill>
          </a:ln>
        </p:spPr>
        <p:style>
          <a:lnRef idx="1">
            <a:schemeClr val="accent1"/>
          </a:lnRef>
          <a:fillRef idx="0">
            <a:schemeClr val="accent1"/>
          </a:fillRef>
          <a:effectRef idx="0">
            <a:schemeClr val="accent1"/>
          </a:effectRef>
          <a:fontRef idx="minor">
            <a:schemeClr val="tx1"/>
          </a:fontRef>
        </p:style>
      </p:cxnSp>
      <p:sp>
        <p:nvSpPr>
          <p:cNvPr id="13" name="标题 66"/>
          <p:cNvSpPr txBox="1">
            <a:spLocks/>
          </p:cNvSpPr>
          <p:nvPr/>
        </p:nvSpPr>
        <p:spPr>
          <a:xfrm>
            <a:off x="40640" y="321310"/>
            <a:ext cx="1326521" cy="57404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2800" b="1" dirty="0" smtClean="0">
                <a:solidFill>
                  <a:srgbClr val="84006A"/>
                </a:solidFill>
                <a:latin typeface="方正兰亭准黑_GBK" panose="02000000000000000000" charset="-122"/>
                <a:ea typeface="方正兰亭准黑_GBK" panose="02000000000000000000" charset="-122"/>
              </a:rPr>
              <a:t>简介</a:t>
            </a:r>
            <a:endParaRPr lang="zh-CN" altLang="en-US" sz="2800" b="1" dirty="0">
              <a:solidFill>
                <a:srgbClr val="84006A"/>
              </a:solidFill>
              <a:latin typeface="微软雅黑" panose="020B0503020204020204" charset="-122"/>
              <a:ea typeface="微软雅黑" panose="020B0503020204020204" charset="-122"/>
              <a:cs typeface="微软雅黑" panose="020B0503020204020204" charset="-122"/>
            </a:endParaRPr>
          </a:p>
        </p:txBody>
      </p:sp>
    </p:spTree>
    <p:custDataLst>
      <p:tags r:id="rId1"/>
    </p:custData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635" y="1262380"/>
            <a:ext cx="12198985" cy="4619625"/>
          </a:xfrm>
          <a:prstGeom prst="rect">
            <a:avLst/>
          </a:prstGeom>
          <a:solidFill>
            <a:srgbClr val="8500A6">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G:\新建文件夹\配图\条_画板 1.png条_画板 1"/>
          <p:cNvPicPr>
            <a:picLocks noChangeAspect="1"/>
          </p:cNvPicPr>
          <p:nvPr>
            <p:custDataLst>
              <p:tags r:id="rId2"/>
            </p:custDataLst>
          </p:nvPr>
        </p:nvPicPr>
        <p:blipFill>
          <a:blip r:embed="rId4"/>
          <a:srcRect/>
          <a:stretch>
            <a:fillRect/>
          </a:stretch>
        </p:blipFill>
        <p:spPr>
          <a:xfrm>
            <a:off x="635" y="6744018"/>
            <a:ext cx="12198350" cy="111125"/>
          </a:xfrm>
          <a:prstGeom prst="rect">
            <a:avLst/>
          </a:prstGeom>
        </p:spPr>
      </p:pic>
      <p:sp>
        <p:nvSpPr>
          <p:cNvPr id="7" name="副标题 42"/>
          <p:cNvSpPr>
            <a:spLocks noGrp="1"/>
          </p:cNvSpPr>
          <p:nvPr/>
        </p:nvSpPr>
        <p:spPr>
          <a:xfrm>
            <a:off x="870585" y="1406013"/>
            <a:ext cx="10534015" cy="432956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fontAlgn="auto">
              <a:lnSpc>
                <a:spcPct val="150000"/>
              </a:lnSpc>
              <a:spcBef>
                <a:spcPts val="600"/>
              </a:spcBef>
              <a:buClr>
                <a:srgbClr val="FF0000"/>
              </a:buClr>
              <a:buFont typeface="Wingdings" panose="05000000000000000000" charset="0"/>
              <a:buChar char="Ø"/>
            </a:pPr>
            <a:r>
              <a:rPr lang="zh-CN" altLang="en-US" sz="2800" dirty="0">
                <a:latin typeface="+mn-ea"/>
              </a:rPr>
              <a:t>培养具有强烈的爱国主义情怀、高度的社会责任感、执着的科学探索</a:t>
            </a:r>
            <a:r>
              <a:rPr lang="zh-CN" altLang="en-US" sz="2800" dirty="0" smtClean="0">
                <a:latin typeface="+mn-ea"/>
              </a:rPr>
              <a:t>精神</a:t>
            </a:r>
            <a:endParaRPr lang="zh-CN" altLang="en-US" sz="2800" dirty="0">
              <a:latin typeface="+mn-ea"/>
            </a:endParaRPr>
          </a:p>
          <a:p>
            <a:pPr marL="285750" indent="-285750" algn="l" fontAlgn="auto">
              <a:lnSpc>
                <a:spcPct val="150000"/>
              </a:lnSpc>
              <a:spcBef>
                <a:spcPts val="600"/>
              </a:spcBef>
              <a:buClr>
                <a:srgbClr val="FF0000"/>
              </a:buClr>
              <a:buFont typeface="Wingdings" panose="05000000000000000000" charset="0"/>
              <a:buChar char="Ø"/>
            </a:pPr>
            <a:r>
              <a:rPr lang="zh-CN" altLang="en-US" sz="2800" dirty="0">
                <a:latin typeface="+mn-ea"/>
              </a:rPr>
              <a:t>能够服务国家重大需求、探索科学重大</a:t>
            </a:r>
            <a:r>
              <a:rPr lang="zh-CN" altLang="en-US" sz="2800" dirty="0" smtClean="0">
                <a:latin typeface="+mn-ea"/>
              </a:rPr>
              <a:t>问题</a:t>
            </a:r>
            <a:endParaRPr lang="zh-CN" altLang="en-US" sz="2800" dirty="0">
              <a:latin typeface="+mn-ea"/>
            </a:endParaRPr>
          </a:p>
          <a:p>
            <a:pPr marL="285750" indent="-285750" algn="l" fontAlgn="auto">
              <a:lnSpc>
                <a:spcPct val="150000"/>
              </a:lnSpc>
              <a:spcBef>
                <a:spcPts val="600"/>
              </a:spcBef>
              <a:buClr>
                <a:srgbClr val="FF0000"/>
              </a:buClr>
              <a:buFont typeface="Wingdings" panose="05000000000000000000" charset="0"/>
              <a:buChar char="Ø"/>
            </a:pPr>
            <a:r>
              <a:rPr lang="zh-CN" altLang="en-US" sz="2800" dirty="0">
                <a:latin typeface="+mn-ea"/>
              </a:rPr>
              <a:t>“公能”素质和“创新能力”兼备、南开特色</a:t>
            </a:r>
            <a:r>
              <a:rPr lang="zh-CN" altLang="en-US" sz="2800" dirty="0" smtClean="0">
                <a:latin typeface="+mn-ea"/>
              </a:rPr>
              <a:t>鲜明</a:t>
            </a:r>
            <a:endParaRPr lang="en-US" altLang="zh-CN" sz="2800" dirty="0">
              <a:latin typeface="+mn-ea"/>
            </a:endParaRPr>
          </a:p>
          <a:p>
            <a:pPr marL="285750" indent="-285750" algn="l" fontAlgn="auto">
              <a:lnSpc>
                <a:spcPct val="150000"/>
              </a:lnSpc>
              <a:spcBef>
                <a:spcPts val="600"/>
              </a:spcBef>
              <a:buClr>
                <a:srgbClr val="FF0000"/>
              </a:buClr>
              <a:buFont typeface="Wingdings" panose="05000000000000000000" charset="0"/>
              <a:buChar char="Ø"/>
            </a:pPr>
            <a:r>
              <a:rPr lang="zh-CN" altLang="en-US" sz="2800" dirty="0">
                <a:latin typeface="+mn-ea"/>
              </a:rPr>
              <a:t>化学领域高水平领军人才并逐步跻身国际一流科学家</a:t>
            </a:r>
            <a:r>
              <a:rPr lang="zh-CN" altLang="en-US" sz="2800" dirty="0" smtClean="0">
                <a:latin typeface="+mn-ea"/>
              </a:rPr>
              <a:t>行列</a:t>
            </a:r>
            <a:endParaRPr lang="zh-CN" altLang="en-US" sz="2800" dirty="0">
              <a:latin typeface="+mn-ea"/>
            </a:endParaRPr>
          </a:p>
        </p:txBody>
      </p:sp>
      <p:grpSp>
        <p:nvGrpSpPr>
          <p:cNvPr id="2" name="组合 1"/>
          <p:cNvGrpSpPr/>
          <p:nvPr/>
        </p:nvGrpSpPr>
        <p:grpSpPr>
          <a:xfrm>
            <a:off x="9508490" y="226695"/>
            <a:ext cx="2849880" cy="635000"/>
            <a:chOff x="14974" y="357"/>
            <a:chExt cx="4488" cy="1000"/>
          </a:xfrm>
        </p:grpSpPr>
        <p:pic>
          <p:nvPicPr>
            <p:cNvPr id="3" name="图片 2" descr="G:\新建文件夹\配图\58-02.png58-02"/>
            <p:cNvPicPr>
              <a:picLocks noChangeAspect="1"/>
            </p:cNvPicPr>
            <p:nvPr/>
          </p:nvPicPr>
          <p:blipFill>
            <a:blip r:embed="rId5"/>
            <a:srcRect/>
            <a:stretch>
              <a:fillRect/>
            </a:stretch>
          </p:blipFill>
          <p:spPr>
            <a:xfrm>
              <a:off x="14974" y="366"/>
              <a:ext cx="4228" cy="949"/>
            </a:xfrm>
            <a:prstGeom prst="rect">
              <a:avLst/>
            </a:prstGeom>
          </p:spPr>
        </p:pic>
        <p:pic>
          <p:nvPicPr>
            <p:cNvPr id="8" name="图片 7" descr="16_画板 1"/>
            <p:cNvPicPr>
              <a:picLocks noChangeAspect="1"/>
            </p:cNvPicPr>
            <p:nvPr/>
          </p:nvPicPr>
          <p:blipFill>
            <a:blip r:embed="rId6"/>
            <a:stretch>
              <a:fillRect/>
            </a:stretch>
          </p:blipFill>
          <p:spPr>
            <a:xfrm>
              <a:off x="14974" y="357"/>
              <a:ext cx="4489" cy="1000"/>
            </a:xfrm>
            <a:prstGeom prst="rect">
              <a:avLst/>
            </a:prstGeom>
          </p:spPr>
        </p:pic>
      </p:grpSp>
      <p:cxnSp>
        <p:nvCxnSpPr>
          <p:cNvPr id="12" name="直接连接符 11"/>
          <p:cNvCxnSpPr/>
          <p:nvPr/>
        </p:nvCxnSpPr>
        <p:spPr>
          <a:xfrm>
            <a:off x="40640" y="835624"/>
            <a:ext cx="12151360" cy="0"/>
          </a:xfrm>
          <a:prstGeom prst="line">
            <a:avLst/>
          </a:prstGeom>
          <a:ln w="19050">
            <a:solidFill>
              <a:srgbClr val="84006A"/>
            </a:solidFill>
          </a:ln>
        </p:spPr>
        <p:style>
          <a:lnRef idx="1">
            <a:schemeClr val="accent1"/>
          </a:lnRef>
          <a:fillRef idx="0">
            <a:schemeClr val="accent1"/>
          </a:fillRef>
          <a:effectRef idx="0">
            <a:schemeClr val="accent1"/>
          </a:effectRef>
          <a:fontRef idx="minor">
            <a:schemeClr val="tx1"/>
          </a:fontRef>
        </p:style>
      </p:cxnSp>
      <p:sp>
        <p:nvSpPr>
          <p:cNvPr id="13" name="标题 66"/>
          <p:cNvSpPr txBox="1">
            <a:spLocks/>
          </p:cNvSpPr>
          <p:nvPr/>
        </p:nvSpPr>
        <p:spPr>
          <a:xfrm>
            <a:off x="40640" y="321310"/>
            <a:ext cx="1837321" cy="57404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2800" b="1" dirty="0" smtClean="0">
                <a:solidFill>
                  <a:srgbClr val="84006A"/>
                </a:solidFill>
                <a:latin typeface="方正兰亭准黑_GBK" panose="02000000000000000000" charset="-122"/>
                <a:ea typeface="方正兰亭准黑_GBK" panose="02000000000000000000" charset="-122"/>
              </a:rPr>
              <a:t>目标定位</a:t>
            </a:r>
            <a:endParaRPr lang="zh-CN" altLang="en-US" sz="2800" b="1" dirty="0">
              <a:solidFill>
                <a:srgbClr val="84006A"/>
              </a:solidFill>
              <a:latin typeface="微软雅黑" panose="020B0503020204020204" charset="-122"/>
              <a:ea typeface="微软雅黑" panose="020B0503020204020204" charset="-122"/>
              <a:cs typeface="微软雅黑" panose="020B0503020204020204" charset="-122"/>
            </a:endParaRPr>
          </a:p>
        </p:txBody>
      </p:sp>
    </p:spTree>
    <p:custDataLst>
      <p:tags r:id="rId1"/>
    </p:custDataLst>
    <p:extLst>
      <p:ext uri="{BB962C8B-B14F-4D97-AF65-F5344CB8AC3E}">
        <p14:creationId xmlns:p14="http://schemas.microsoft.com/office/powerpoint/2010/main" val="599126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635" y="1262380"/>
            <a:ext cx="12198985" cy="4619625"/>
          </a:xfrm>
          <a:prstGeom prst="rect">
            <a:avLst/>
          </a:prstGeom>
          <a:solidFill>
            <a:srgbClr val="8500A6">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G:\新建文件夹\配图\条_画板 1.png条_画板 1"/>
          <p:cNvPicPr>
            <a:picLocks noChangeAspect="1"/>
          </p:cNvPicPr>
          <p:nvPr>
            <p:custDataLst>
              <p:tags r:id="rId2"/>
            </p:custDataLst>
          </p:nvPr>
        </p:nvPicPr>
        <p:blipFill>
          <a:blip r:embed="rId4"/>
          <a:srcRect/>
          <a:stretch>
            <a:fillRect/>
          </a:stretch>
        </p:blipFill>
        <p:spPr>
          <a:xfrm>
            <a:off x="635" y="6744018"/>
            <a:ext cx="12198350" cy="111125"/>
          </a:xfrm>
          <a:prstGeom prst="rect">
            <a:avLst/>
          </a:prstGeom>
        </p:spPr>
      </p:pic>
      <p:grpSp>
        <p:nvGrpSpPr>
          <p:cNvPr id="2" name="组合 1"/>
          <p:cNvGrpSpPr/>
          <p:nvPr/>
        </p:nvGrpSpPr>
        <p:grpSpPr>
          <a:xfrm>
            <a:off x="9508490" y="226695"/>
            <a:ext cx="2849880" cy="635000"/>
            <a:chOff x="14974" y="357"/>
            <a:chExt cx="4488" cy="1000"/>
          </a:xfrm>
        </p:grpSpPr>
        <p:pic>
          <p:nvPicPr>
            <p:cNvPr id="3" name="图片 2" descr="G:\新建文件夹\配图\58-02.png58-02"/>
            <p:cNvPicPr>
              <a:picLocks noChangeAspect="1"/>
            </p:cNvPicPr>
            <p:nvPr/>
          </p:nvPicPr>
          <p:blipFill>
            <a:blip r:embed="rId5"/>
            <a:srcRect/>
            <a:stretch>
              <a:fillRect/>
            </a:stretch>
          </p:blipFill>
          <p:spPr>
            <a:xfrm>
              <a:off x="14974" y="366"/>
              <a:ext cx="4228" cy="949"/>
            </a:xfrm>
            <a:prstGeom prst="rect">
              <a:avLst/>
            </a:prstGeom>
          </p:spPr>
        </p:pic>
        <p:pic>
          <p:nvPicPr>
            <p:cNvPr id="8" name="图片 7" descr="16_画板 1"/>
            <p:cNvPicPr>
              <a:picLocks noChangeAspect="1"/>
            </p:cNvPicPr>
            <p:nvPr/>
          </p:nvPicPr>
          <p:blipFill>
            <a:blip r:embed="rId6"/>
            <a:stretch>
              <a:fillRect/>
            </a:stretch>
          </p:blipFill>
          <p:spPr>
            <a:xfrm>
              <a:off x="14974" y="357"/>
              <a:ext cx="4489" cy="1000"/>
            </a:xfrm>
            <a:prstGeom prst="rect">
              <a:avLst/>
            </a:prstGeom>
          </p:spPr>
        </p:pic>
      </p:grpSp>
      <p:sp>
        <p:nvSpPr>
          <p:cNvPr id="4" name="矩形 3"/>
          <p:cNvSpPr/>
          <p:nvPr/>
        </p:nvSpPr>
        <p:spPr>
          <a:xfrm>
            <a:off x="1111045" y="1305342"/>
            <a:ext cx="10510684" cy="4524315"/>
          </a:xfrm>
          <a:prstGeom prst="rect">
            <a:avLst/>
          </a:prstGeom>
        </p:spPr>
        <p:txBody>
          <a:bodyPr wrap="square">
            <a:spAutoFit/>
          </a:bodyPr>
          <a:lstStyle/>
          <a:p>
            <a:pPr algn="just">
              <a:lnSpc>
                <a:spcPct val="150000"/>
              </a:lnSpc>
              <a:spcBef>
                <a:spcPct val="0"/>
              </a:spcBef>
              <a:buClr>
                <a:srgbClr val="FF0000"/>
              </a:buClr>
              <a:buFont typeface="Wingdings" panose="05000000000000000000" pitchFamily="2" charset="2"/>
              <a:buChar char="Ø"/>
            </a:pPr>
            <a:r>
              <a:rPr lang="zh-CN" altLang="en-US" sz="2400" dirty="0">
                <a:solidFill>
                  <a:srgbClr val="0000FF"/>
                </a:solidFill>
                <a:latin typeface="+mn-ea"/>
              </a:rPr>
              <a:t>专业必修课基本在两年内修完</a:t>
            </a:r>
            <a:endParaRPr lang="en-US" altLang="zh-CN" sz="2400" dirty="0">
              <a:solidFill>
                <a:srgbClr val="0000FF"/>
              </a:solidFill>
              <a:latin typeface="+mn-ea"/>
            </a:endParaRPr>
          </a:p>
          <a:p>
            <a:pPr algn="just">
              <a:lnSpc>
                <a:spcPct val="150000"/>
              </a:lnSpc>
              <a:spcBef>
                <a:spcPct val="0"/>
              </a:spcBef>
              <a:buClr>
                <a:srgbClr val="FF0000"/>
              </a:buClr>
              <a:buFont typeface="Wingdings" panose="05000000000000000000" pitchFamily="2" charset="2"/>
              <a:buChar char="Ø"/>
            </a:pPr>
            <a:r>
              <a:rPr lang="zh-CN" altLang="en-US" sz="2400" dirty="0">
                <a:latin typeface="+mn-ea"/>
              </a:rPr>
              <a:t> 单独小班上课，配备一流教师</a:t>
            </a:r>
            <a:endParaRPr lang="en-US" altLang="zh-CN" sz="2400" dirty="0">
              <a:latin typeface="+mn-ea"/>
            </a:endParaRPr>
          </a:p>
          <a:p>
            <a:pPr algn="just">
              <a:lnSpc>
                <a:spcPct val="150000"/>
              </a:lnSpc>
              <a:spcBef>
                <a:spcPct val="0"/>
              </a:spcBef>
              <a:buClr>
                <a:srgbClr val="FF0000"/>
              </a:buClr>
              <a:buFont typeface="Wingdings" panose="05000000000000000000" pitchFamily="2" charset="2"/>
              <a:buChar char="Ø"/>
            </a:pPr>
            <a:r>
              <a:rPr lang="zh-CN" altLang="en-US" sz="2400" dirty="0" smtClean="0">
                <a:latin typeface="+mn-ea"/>
              </a:rPr>
              <a:t>每月</a:t>
            </a:r>
            <a:r>
              <a:rPr lang="en-US" altLang="zh-CN" sz="2400" dirty="0">
                <a:latin typeface="+mn-ea"/>
              </a:rPr>
              <a:t>1</a:t>
            </a:r>
            <a:r>
              <a:rPr lang="zh-CN" altLang="en-US" sz="2400" dirty="0">
                <a:latin typeface="+mn-ea"/>
              </a:rPr>
              <a:t>次伯苓讲座</a:t>
            </a:r>
            <a:r>
              <a:rPr lang="en-US" altLang="zh-CN" sz="2400" dirty="0">
                <a:latin typeface="+mn-ea"/>
              </a:rPr>
              <a:t>(</a:t>
            </a:r>
            <a:r>
              <a:rPr lang="zh-CN" altLang="en-US" sz="2400" dirty="0">
                <a:solidFill>
                  <a:srgbClr val="0000FF"/>
                </a:solidFill>
                <a:latin typeface="+mn-ea"/>
              </a:rPr>
              <a:t>固定周五晚上</a:t>
            </a:r>
            <a:r>
              <a:rPr lang="en-US" altLang="zh-CN" sz="2400" dirty="0">
                <a:latin typeface="+mn-ea"/>
              </a:rPr>
              <a:t>)</a:t>
            </a:r>
          </a:p>
          <a:p>
            <a:pPr algn="just">
              <a:lnSpc>
                <a:spcPct val="150000"/>
              </a:lnSpc>
              <a:spcBef>
                <a:spcPct val="0"/>
              </a:spcBef>
              <a:buClr>
                <a:srgbClr val="FF0000"/>
              </a:buClr>
              <a:buFont typeface="Wingdings" panose="05000000000000000000" pitchFamily="2" charset="2"/>
              <a:buChar char="Ø"/>
            </a:pPr>
            <a:r>
              <a:rPr lang="en-US" altLang="zh-CN" sz="2400" dirty="0">
                <a:latin typeface="+mn-ea"/>
              </a:rPr>
              <a:t> </a:t>
            </a:r>
            <a:r>
              <a:rPr lang="zh-CN" altLang="en-US" sz="2400" dirty="0">
                <a:latin typeface="+mn-ea"/>
              </a:rPr>
              <a:t>定期组织到科研院所和高校参观交流</a:t>
            </a:r>
            <a:endParaRPr lang="en-US" altLang="zh-CN" sz="2400" dirty="0">
              <a:latin typeface="+mn-ea"/>
            </a:endParaRPr>
          </a:p>
          <a:p>
            <a:pPr algn="just">
              <a:lnSpc>
                <a:spcPct val="150000"/>
              </a:lnSpc>
              <a:spcBef>
                <a:spcPct val="0"/>
              </a:spcBef>
              <a:buClr>
                <a:srgbClr val="FF0000"/>
              </a:buClr>
              <a:buFont typeface="Wingdings" panose="05000000000000000000" pitchFamily="2" charset="2"/>
              <a:buChar char="Ø"/>
            </a:pPr>
            <a:r>
              <a:rPr lang="en-US" altLang="zh-CN" sz="2400" dirty="0">
                <a:latin typeface="+mn-ea"/>
              </a:rPr>
              <a:t> </a:t>
            </a:r>
            <a:r>
              <a:rPr lang="zh-CN" altLang="en-US" sz="2400" dirty="0">
                <a:latin typeface="+mn-ea"/>
              </a:rPr>
              <a:t>资助出国交流交换学习，资助参加学术会议</a:t>
            </a:r>
            <a:endParaRPr lang="en-US" altLang="zh-CN" sz="2400" dirty="0">
              <a:latin typeface="+mn-ea"/>
            </a:endParaRPr>
          </a:p>
          <a:p>
            <a:pPr algn="just">
              <a:lnSpc>
                <a:spcPct val="150000"/>
              </a:lnSpc>
              <a:spcBef>
                <a:spcPct val="0"/>
              </a:spcBef>
              <a:buClr>
                <a:srgbClr val="FF0000"/>
              </a:buClr>
              <a:buFont typeface="Wingdings" panose="05000000000000000000" pitchFamily="2" charset="2"/>
              <a:buChar char="Ø"/>
            </a:pPr>
            <a:r>
              <a:rPr lang="zh-CN" altLang="en-US" sz="2400" dirty="0">
                <a:latin typeface="+mn-ea"/>
              </a:rPr>
              <a:t> 实行动态进出机制，入学时选拔</a:t>
            </a:r>
            <a:r>
              <a:rPr lang="en-US" altLang="zh-CN" sz="2400" dirty="0">
                <a:solidFill>
                  <a:srgbClr val="FF0000"/>
                </a:solidFill>
                <a:latin typeface="+mn-ea"/>
              </a:rPr>
              <a:t>30</a:t>
            </a:r>
            <a:r>
              <a:rPr lang="zh-CN" altLang="en-US" sz="2400" dirty="0">
                <a:latin typeface="+mn-ea"/>
              </a:rPr>
              <a:t>人，两年后保留</a:t>
            </a:r>
            <a:r>
              <a:rPr lang="en-US" altLang="zh-CN" sz="2400" dirty="0">
                <a:solidFill>
                  <a:srgbClr val="FF0000"/>
                </a:solidFill>
                <a:latin typeface="+mn-ea"/>
              </a:rPr>
              <a:t>20</a:t>
            </a:r>
            <a:r>
              <a:rPr lang="zh-CN" altLang="en-US" sz="2400" dirty="0">
                <a:latin typeface="+mn-ea"/>
              </a:rPr>
              <a:t>人左右</a:t>
            </a:r>
          </a:p>
          <a:p>
            <a:pPr algn="just">
              <a:lnSpc>
                <a:spcPct val="150000"/>
              </a:lnSpc>
              <a:spcBef>
                <a:spcPct val="0"/>
              </a:spcBef>
              <a:buClr>
                <a:srgbClr val="FF0000"/>
              </a:buClr>
              <a:buFont typeface="Wingdings" panose="05000000000000000000" pitchFamily="2" charset="2"/>
              <a:buChar char="Ø"/>
            </a:pPr>
            <a:r>
              <a:rPr lang="en-US" altLang="zh-CN" sz="2400" dirty="0">
                <a:latin typeface="+mn-ea"/>
              </a:rPr>
              <a:t> </a:t>
            </a:r>
            <a:r>
              <a:rPr lang="zh-CN" altLang="en-US" sz="2400" dirty="0">
                <a:latin typeface="+mn-ea"/>
              </a:rPr>
              <a:t>大二以后，按研究生模式配备导师，进行科研活动</a:t>
            </a:r>
            <a:endParaRPr lang="en-US" altLang="zh-CN" sz="2400" dirty="0">
              <a:latin typeface="+mn-ea"/>
            </a:endParaRPr>
          </a:p>
          <a:p>
            <a:pPr algn="just">
              <a:lnSpc>
                <a:spcPct val="150000"/>
              </a:lnSpc>
              <a:spcBef>
                <a:spcPct val="0"/>
              </a:spcBef>
              <a:buClr>
                <a:srgbClr val="FF0000"/>
              </a:buClr>
              <a:buFont typeface="Wingdings" panose="05000000000000000000" pitchFamily="2" charset="2"/>
              <a:buChar char="Ø"/>
            </a:pPr>
            <a:r>
              <a:rPr lang="zh-CN" altLang="en-US" sz="2400" dirty="0">
                <a:latin typeface="+mn-ea"/>
              </a:rPr>
              <a:t> 毕业生</a:t>
            </a:r>
            <a:r>
              <a:rPr lang="zh-CN" altLang="en-US" sz="2400" dirty="0">
                <a:solidFill>
                  <a:srgbClr val="FF0000"/>
                </a:solidFill>
                <a:latin typeface="+mn-ea"/>
              </a:rPr>
              <a:t>全部</a:t>
            </a:r>
            <a:r>
              <a:rPr lang="zh-CN" altLang="en-US" sz="2400" dirty="0">
                <a:latin typeface="+mn-ea"/>
              </a:rPr>
              <a:t>具有推荐免试攻读研究生资格</a:t>
            </a:r>
            <a:endParaRPr lang="en-US" altLang="zh-CN" sz="2400" dirty="0">
              <a:latin typeface="+mn-ea"/>
            </a:endParaRPr>
          </a:p>
        </p:txBody>
      </p:sp>
      <p:cxnSp>
        <p:nvCxnSpPr>
          <p:cNvPr id="12" name="直接连接符 11"/>
          <p:cNvCxnSpPr/>
          <p:nvPr/>
        </p:nvCxnSpPr>
        <p:spPr>
          <a:xfrm>
            <a:off x="40640" y="835624"/>
            <a:ext cx="12151360" cy="0"/>
          </a:xfrm>
          <a:prstGeom prst="line">
            <a:avLst/>
          </a:prstGeom>
          <a:ln w="19050">
            <a:solidFill>
              <a:srgbClr val="84006A"/>
            </a:solidFill>
          </a:ln>
        </p:spPr>
        <p:style>
          <a:lnRef idx="1">
            <a:schemeClr val="accent1"/>
          </a:lnRef>
          <a:fillRef idx="0">
            <a:schemeClr val="accent1"/>
          </a:fillRef>
          <a:effectRef idx="0">
            <a:schemeClr val="accent1"/>
          </a:effectRef>
          <a:fontRef idx="minor">
            <a:schemeClr val="tx1"/>
          </a:fontRef>
        </p:style>
      </p:cxnSp>
      <p:sp>
        <p:nvSpPr>
          <p:cNvPr id="13" name="标题 66"/>
          <p:cNvSpPr txBox="1">
            <a:spLocks/>
          </p:cNvSpPr>
          <p:nvPr/>
        </p:nvSpPr>
        <p:spPr>
          <a:xfrm>
            <a:off x="40640" y="321310"/>
            <a:ext cx="1768495" cy="57404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2800" b="1" dirty="0" smtClean="0">
                <a:solidFill>
                  <a:srgbClr val="84006A"/>
                </a:solidFill>
                <a:latin typeface="方正兰亭准黑_GBK" panose="02000000000000000000" charset="-122"/>
                <a:ea typeface="方正兰亭准黑_GBK" panose="02000000000000000000" charset="-122"/>
              </a:rPr>
              <a:t>培养方案</a:t>
            </a:r>
            <a:endParaRPr lang="zh-CN" altLang="en-US" sz="2800" b="1" dirty="0">
              <a:solidFill>
                <a:srgbClr val="84006A"/>
              </a:solidFill>
              <a:latin typeface="微软雅黑" panose="020B0503020204020204" charset="-122"/>
              <a:ea typeface="微软雅黑" panose="020B0503020204020204" charset="-122"/>
              <a:cs typeface="微软雅黑" panose="020B0503020204020204" charset="-122"/>
            </a:endParaRPr>
          </a:p>
        </p:txBody>
      </p:sp>
    </p:spTree>
    <p:custDataLst>
      <p:tags r:id="rId1"/>
    </p:custDataLst>
    <p:extLst>
      <p:ext uri="{BB962C8B-B14F-4D97-AF65-F5344CB8AC3E}">
        <p14:creationId xmlns:p14="http://schemas.microsoft.com/office/powerpoint/2010/main" val="26093515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635" y="1321374"/>
            <a:ext cx="12198985" cy="4619625"/>
          </a:xfrm>
          <a:prstGeom prst="rect">
            <a:avLst/>
          </a:prstGeom>
          <a:solidFill>
            <a:srgbClr val="8500A6">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G:\新建文件夹\配图\条_画板 1.png条_画板 1"/>
          <p:cNvPicPr>
            <a:picLocks noChangeAspect="1"/>
          </p:cNvPicPr>
          <p:nvPr>
            <p:custDataLst>
              <p:tags r:id="rId2"/>
            </p:custDataLst>
          </p:nvPr>
        </p:nvPicPr>
        <p:blipFill>
          <a:blip r:embed="rId4"/>
          <a:srcRect/>
          <a:stretch>
            <a:fillRect/>
          </a:stretch>
        </p:blipFill>
        <p:spPr>
          <a:xfrm>
            <a:off x="635" y="6744018"/>
            <a:ext cx="12198350" cy="111125"/>
          </a:xfrm>
          <a:prstGeom prst="rect">
            <a:avLst/>
          </a:prstGeom>
        </p:spPr>
      </p:pic>
      <p:grpSp>
        <p:nvGrpSpPr>
          <p:cNvPr id="2" name="组合 1"/>
          <p:cNvGrpSpPr/>
          <p:nvPr/>
        </p:nvGrpSpPr>
        <p:grpSpPr>
          <a:xfrm>
            <a:off x="9508490" y="226695"/>
            <a:ext cx="2849880" cy="635000"/>
            <a:chOff x="14974" y="357"/>
            <a:chExt cx="4488" cy="1000"/>
          </a:xfrm>
        </p:grpSpPr>
        <p:pic>
          <p:nvPicPr>
            <p:cNvPr id="3" name="图片 2" descr="G:\新建文件夹\配图\58-02.png58-02"/>
            <p:cNvPicPr>
              <a:picLocks noChangeAspect="1"/>
            </p:cNvPicPr>
            <p:nvPr/>
          </p:nvPicPr>
          <p:blipFill>
            <a:blip r:embed="rId5"/>
            <a:srcRect/>
            <a:stretch>
              <a:fillRect/>
            </a:stretch>
          </p:blipFill>
          <p:spPr>
            <a:xfrm>
              <a:off x="14974" y="366"/>
              <a:ext cx="4228" cy="949"/>
            </a:xfrm>
            <a:prstGeom prst="rect">
              <a:avLst/>
            </a:prstGeom>
          </p:spPr>
        </p:pic>
        <p:pic>
          <p:nvPicPr>
            <p:cNvPr id="8" name="图片 7" descr="16_画板 1"/>
            <p:cNvPicPr>
              <a:picLocks noChangeAspect="1"/>
            </p:cNvPicPr>
            <p:nvPr/>
          </p:nvPicPr>
          <p:blipFill>
            <a:blip r:embed="rId6"/>
            <a:stretch>
              <a:fillRect/>
            </a:stretch>
          </p:blipFill>
          <p:spPr>
            <a:xfrm>
              <a:off x="14974" y="357"/>
              <a:ext cx="4489" cy="1000"/>
            </a:xfrm>
            <a:prstGeom prst="rect">
              <a:avLst/>
            </a:prstGeom>
          </p:spPr>
        </p:pic>
      </p:grpSp>
      <p:sp>
        <p:nvSpPr>
          <p:cNvPr id="4" name="矩形 3"/>
          <p:cNvSpPr/>
          <p:nvPr/>
        </p:nvSpPr>
        <p:spPr>
          <a:xfrm>
            <a:off x="157316" y="1419496"/>
            <a:ext cx="11621729" cy="3785652"/>
          </a:xfrm>
          <a:prstGeom prst="rect">
            <a:avLst/>
          </a:prstGeom>
        </p:spPr>
        <p:txBody>
          <a:bodyPr wrap="square">
            <a:spAutoFit/>
          </a:bodyPr>
          <a:lstStyle/>
          <a:p>
            <a:pPr marL="2158946" indent="-2158946" algn="just">
              <a:lnSpc>
                <a:spcPct val="150000"/>
              </a:lnSpc>
              <a:defRPr/>
            </a:pPr>
            <a:r>
              <a:rPr lang="zh-CN" altLang="en-US" sz="2000" dirty="0">
                <a:solidFill>
                  <a:srgbClr val="0000FF"/>
                </a:solidFill>
                <a:latin typeface="+mn-ea"/>
                <a:sym typeface="+mn-ea"/>
              </a:rPr>
              <a:t>选拨对象</a:t>
            </a:r>
            <a:r>
              <a:rPr lang="zh-CN" altLang="en-US" sz="2000" dirty="0">
                <a:latin typeface="+mn-ea"/>
                <a:sym typeface="+mn-ea"/>
              </a:rPr>
              <a:t>：南开大学新生，自愿报名。</a:t>
            </a:r>
            <a:endParaRPr lang="en-US" altLang="zh-CN" sz="2000" dirty="0">
              <a:latin typeface="+mn-ea"/>
              <a:sym typeface="+mn-ea"/>
            </a:endParaRPr>
          </a:p>
          <a:p>
            <a:pPr algn="just">
              <a:lnSpc>
                <a:spcPct val="150000"/>
              </a:lnSpc>
              <a:defRPr/>
            </a:pPr>
            <a:r>
              <a:rPr lang="zh-CN" altLang="en-US" sz="2000" dirty="0">
                <a:solidFill>
                  <a:srgbClr val="0000FF"/>
                </a:solidFill>
                <a:latin typeface="+mn-ea"/>
                <a:sym typeface="+mn-ea"/>
              </a:rPr>
              <a:t>选拨办法</a:t>
            </a:r>
            <a:r>
              <a:rPr lang="zh-CN" altLang="en-US" sz="2000" dirty="0">
                <a:latin typeface="+mn-ea"/>
                <a:sym typeface="+mn-ea"/>
              </a:rPr>
              <a:t>：笔试</a:t>
            </a:r>
            <a:r>
              <a:rPr lang="en-US" altLang="zh-CN" sz="2000" dirty="0">
                <a:latin typeface="+mn-ea"/>
                <a:sym typeface="+mn-ea"/>
              </a:rPr>
              <a:t>+</a:t>
            </a:r>
            <a:r>
              <a:rPr lang="zh-CN" altLang="en-US" sz="2000" dirty="0">
                <a:latin typeface="+mn-ea"/>
                <a:sym typeface="+mn-ea"/>
              </a:rPr>
              <a:t>面试</a:t>
            </a:r>
            <a:endParaRPr lang="en-US" altLang="zh-CN" sz="2000" dirty="0">
              <a:latin typeface="+mn-ea"/>
              <a:sym typeface="+mn-ea"/>
            </a:endParaRPr>
          </a:p>
          <a:p>
            <a:pPr algn="just">
              <a:lnSpc>
                <a:spcPct val="150000"/>
              </a:lnSpc>
              <a:defRPr/>
            </a:pPr>
            <a:r>
              <a:rPr lang="zh-CN" altLang="en-US" sz="2000" dirty="0">
                <a:solidFill>
                  <a:srgbClr val="0000FF"/>
                </a:solidFill>
                <a:latin typeface="+mn-ea"/>
                <a:sym typeface="+mn-ea"/>
              </a:rPr>
              <a:t>笔试科目</a:t>
            </a:r>
            <a:r>
              <a:rPr lang="zh-CN" altLang="en-US" sz="2000" dirty="0">
                <a:latin typeface="+mn-ea"/>
                <a:sym typeface="+mn-ea"/>
              </a:rPr>
              <a:t>：英语、化学</a:t>
            </a:r>
            <a:r>
              <a:rPr lang="zh-CN" altLang="en-US" sz="2000" dirty="0" smtClean="0">
                <a:latin typeface="+mn-ea"/>
                <a:sym typeface="+mn-ea"/>
              </a:rPr>
              <a:t>（无机化学</a:t>
            </a:r>
            <a:r>
              <a:rPr lang="zh-CN" altLang="en-US" sz="2000" dirty="0">
                <a:latin typeface="+mn-ea"/>
                <a:sym typeface="+mn-ea"/>
              </a:rPr>
              <a:t>、</a:t>
            </a:r>
            <a:r>
              <a:rPr lang="zh-CN" altLang="en-US" sz="2000" dirty="0" smtClean="0">
                <a:latin typeface="+mn-ea"/>
                <a:sym typeface="+mn-ea"/>
              </a:rPr>
              <a:t>有机化学</a:t>
            </a:r>
            <a:r>
              <a:rPr lang="zh-CN" altLang="en-US" sz="2000" dirty="0">
                <a:latin typeface="+mn-ea"/>
                <a:sym typeface="+mn-ea"/>
              </a:rPr>
              <a:t>）、</a:t>
            </a:r>
            <a:r>
              <a:rPr lang="zh-CN" altLang="en-US" sz="2000" dirty="0" smtClean="0">
                <a:latin typeface="+mn-ea"/>
                <a:sym typeface="+mn-ea"/>
              </a:rPr>
              <a:t>数学</a:t>
            </a:r>
            <a:r>
              <a:rPr lang="zh-CN" altLang="en-US" sz="2000" dirty="0">
                <a:latin typeface="+mn-ea"/>
                <a:sym typeface="+mn-ea"/>
              </a:rPr>
              <a:t>。</a:t>
            </a:r>
            <a:r>
              <a:rPr lang="zh-CN" altLang="en-US" sz="2000" dirty="0" smtClean="0">
                <a:latin typeface="+mn-ea"/>
                <a:sym typeface="+mn-ea"/>
              </a:rPr>
              <a:t>根据笔试成绩划定</a:t>
            </a:r>
            <a:r>
              <a:rPr lang="zh-CN" altLang="en-US" sz="2000" dirty="0" smtClean="0">
                <a:solidFill>
                  <a:srgbClr val="0000FF"/>
                </a:solidFill>
                <a:latin typeface="+mn-ea"/>
                <a:sym typeface="+mn-ea"/>
              </a:rPr>
              <a:t>英语、化学</a:t>
            </a:r>
            <a:r>
              <a:rPr lang="zh-CN" altLang="en-US" sz="2000" dirty="0" smtClean="0">
                <a:latin typeface="+mn-ea"/>
                <a:sym typeface="+mn-ea"/>
              </a:rPr>
              <a:t>和</a:t>
            </a:r>
            <a:r>
              <a:rPr lang="zh-CN" altLang="en-US" sz="2000" dirty="0">
                <a:solidFill>
                  <a:srgbClr val="0000FF"/>
                </a:solidFill>
                <a:latin typeface="+mn-ea"/>
                <a:sym typeface="+mn-ea"/>
              </a:rPr>
              <a:t>总分</a:t>
            </a:r>
            <a:r>
              <a:rPr lang="zh-CN" altLang="en-US" sz="2000" dirty="0">
                <a:latin typeface="+mn-ea"/>
                <a:sym typeface="+mn-ea"/>
              </a:rPr>
              <a:t>分数线，确定面试</a:t>
            </a:r>
            <a:r>
              <a:rPr lang="zh-CN" altLang="en-US" sz="2000" dirty="0" smtClean="0">
                <a:latin typeface="+mn-ea"/>
                <a:sym typeface="+mn-ea"/>
              </a:rPr>
              <a:t>名单</a:t>
            </a:r>
            <a:endParaRPr lang="en-US" altLang="zh-CN" sz="2000" dirty="0" smtClean="0">
              <a:latin typeface="+mn-ea"/>
              <a:sym typeface="+mn-ea"/>
            </a:endParaRPr>
          </a:p>
          <a:p>
            <a:pPr algn="just">
              <a:lnSpc>
                <a:spcPct val="150000"/>
              </a:lnSpc>
              <a:defRPr/>
            </a:pPr>
            <a:r>
              <a:rPr lang="zh-CN" altLang="en-US" sz="2000" dirty="0" smtClean="0">
                <a:solidFill>
                  <a:srgbClr val="2825FD"/>
                </a:solidFill>
                <a:latin typeface="+mn-ea"/>
                <a:sym typeface="+mn-ea"/>
              </a:rPr>
              <a:t>综合素质面试</a:t>
            </a:r>
            <a:r>
              <a:rPr lang="zh-CN" altLang="en-US" sz="2000" dirty="0">
                <a:latin typeface="+mn-ea"/>
                <a:sym typeface="+mn-ea"/>
              </a:rPr>
              <a:t>：根据面试成绩以及笔试成绩（</a:t>
            </a:r>
            <a:r>
              <a:rPr lang="zh-CN" altLang="en-US" sz="2000" b="1" dirty="0">
                <a:solidFill>
                  <a:srgbClr val="FF0000"/>
                </a:solidFill>
                <a:latin typeface="+mn-ea"/>
                <a:sym typeface="+mn-ea"/>
              </a:rPr>
              <a:t>笔试成绩</a:t>
            </a:r>
            <a:r>
              <a:rPr lang="en-US" altLang="zh-CN" sz="2000" b="1" dirty="0">
                <a:solidFill>
                  <a:srgbClr val="FF0000"/>
                </a:solidFill>
                <a:latin typeface="+mn-ea"/>
                <a:sym typeface="+mn-ea"/>
              </a:rPr>
              <a:t>=</a:t>
            </a:r>
            <a:r>
              <a:rPr lang="zh-CN" altLang="en-US" sz="2000" b="1" dirty="0">
                <a:solidFill>
                  <a:srgbClr val="FF0000"/>
                </a:solidFill>
                <a:latin typeface="+mn-ea"/>
                <a:sym typeface="+mn-ea"/>
              </a:rPr>
              <a:t>化学成绩</a:t>
            </a:r>
            <a:r>
              <a:rPr lang="en-US" altLang="zh-CN" sz="2000" b="1" dirty="0">
                <a:solidFill>
                  <a:srgbClr val="FF0000"/>
                </a:solidFill>
                <a:latin typeface="+mn-ea"/>
                <a:sym typeface="+mn-ea"/>
              </a:rPr>
              <a:t>×60% +</a:t>
            </a:r>
            <a:r>
              <a:rPr lang="zh-CN" altLang="en-US" sz="2000" b="1" dirty="0">
                <a:solidFill>
                  <a:srgbClr val="FF0000"/>
                </a:solidFill>
                <a:latin typeface="+mn-ea"/>
                <a:sym typeface="+mn-ea"/>
              </a:rPr>
              <a:t>英语成绩</a:t>
            </a:r>
            <a:r>
              <a:rPr lang="en-US" altLang="zh-CN" sz="2000" b="1" dirty="0">
                <a:solidFill>
                  <a:srgbClr val="FF0000"/>
                </a:solidFill>
                <a:latin typeface="+mn-ea"/>
                <a:sym typeface="+mn-ea"/>
              </a:rPr>
              <a:t>×20%+</a:t>
            </a:r>
            <a:r>
              <a:rPr lang="zh-CN" altLang="en-US" sz="2000" b="1" dirty="0">
                <a:solidFill>
                  <a:srgbClr val="FF0000"/>
                </a:solidFill>
                <a:latin typeface="+mn-ea"/>
                <a:sym typeface="+mn-ea"/>
              </a:rPr>
              <a:t>数学成绩</a:t>
            </a:r>
            <a:r>
              <a:rPr lang="en-US" altLang="zh-CN" sz="2000" b="1" dirty="0">
                <a:solidFill>
                  <a:srgbClr val="FF0000"/>
                </a:solidFill>
                <a:latin typeface="+mn-ea"/>
                <a:sym typeface="+mn-ea"/>
              </a:rPr>
              <a:t>×20%</a:t>
            </a:r>
            <a:r>
              <a:rPr lang="zh-CN" altLang="en-US" sz="2000" dirty="0" smtClean="0">
                <a:latin typeface="+mn-ea"/>
                <a:sym typeface="+mn-ea"/>
              </a:rPr>
              <a:t>），确定最后入选名单</a:t>
            </a:r>
            <a:r>
              <a:rPr lang="zh-CN" altLang="en-US" sz="2000" dirty="0">
                <a:latin typeface="+mn-ea"/>
                <a:sym typeface="+mn-ea"/>
              </a:rPr>
              <a:t>（</a:t>
            </a:r>
            <a:r>
              <a:rPr lang="zh-CN" altLang="en-US" sz="2000" b="1" dirty="0" smtClean="0">
                <a:solidFill>
                  <a:srgbClr val="FF0000"/>
                </a:solidFill>
                <a:latin typeface="+mn-ea"/>
                <a:sym typeface="+mn-ea"/>
              </a:rPr>
              <a:t>录取</a:t>
            </a:r>
            <a:r>
              <a:rPr lang="zh-CN" altLang="en-US" sz="2000" b="1" dirty="0">
                <a:solidFill>
                  <a:srgbClr val="FF0000"/>
                </a:solidFill>
                <a:latin typeface="+mn-ea"/>
                <a:sym typeface="+mn-ea"/>
              </a:rPr>
              <a:t>成绩＝笔试成绩</a:t>
            </a:r>
            <a:r>
              <a:rPr lang="en-US" altLang="zh-CN" sz="2000" b="1" dirty="0">
                <a:solidFill>
                  <a:srgbClr val="FF0000"/>
                </a:solidFill>
                <a:latin typeface="+mn-ea"/>
                <a:sym typeface="+mn-ea"/>
              </a:rPr>
              <a:t>×70</a:t>
            </a:r>
            <a:r>
              <a:rPr lang="zh-CN" altLang="en-US" sz="2000" b="1" dirty="0">
                <a:solidFill>
                  <a:srgbClr val="FF0000"/>
                </a:solidFill>
                <a:latin typeface="+mn-ea"/>
                <a:sym typeface="+mn-ea"/>
              </a:rPr>
              <a:t>％＋面试成绩</a:t>
            </a:r>
            <a:r>
              <a:rPr lang="en-US" altLang="zh-CN" sz="2000" b="1" dirty="0">
                <a:solidFill>
                  <a:srgbClr val="FF0000"/>
                </a:solidFill>
                <a:latin typeface="+mn-ea"/>
                <a:sym typeface="+mn-ea"/>
              </a:rPr>
              <a:t>×30</a:t>
            </a:r>
            <a:r>
              <a:rPr lang="zh-CN" altLang="en-US" sz="2000" b="1" dirty="0">
                <a:solidFill>
                  <a:srgbClr val="FF0000"/>
                </a:solidFill>
                <a:latin typeface="+mn-ea"/>
                <a:sym typeface="+mn-ea"/>
              </a:rPr>
              <a:t>％ </a:t>
            </a:r>
            <a:r>
              <a:rPr lang="zh-CN" altLang="en-US" sz="2000" dirty="0" smtClean="0">
                <a:latin typeface="+mn-ea"/>
                <a:sym typeface="+mn-ea"/>
              </a:rPr>
              <a:t>）</a:t>
            </a:r>
            <a:endParaRPr lang="en-US" altLang="zh-CN" sz="2000" dirty="0" smtClean="0">
              <a:latin typeface="+mn-ea"/>
              <a:sym typeface="+mn-ea"/>
            </a:endParaRPr>
          </a:p>
          <a:p>
            <a:pPr algn="just">
              <a:lnSpc>
                <a:spcPct val="150000"/>
              </a:lnSpc>
              <a:defRPr/>
            </a:pPr>
            <a:r>
              <a:rPr lang="zh-CN" altLang="en-US" sz="2000" dirty="0" smtClean="0">
                <a:latin typeface="+mn-ea"/>
                <a:sym typeface="+mn-ea"/>
              </a:rPr>
              <a:t>面试</a:t>
            </a:r>
            <a:r>
              <a:rPr lang="zh-CN" altLang="en-US" sz="2000" dirty="0">
                <a:latin typeface="+mn-ea"/>
                <a:sym typeface="+mn-ea"/>
              </a:rPr>
              <a:t>成绩</a:t>
            </a:r>
            <a:r>
              <a:rPr lang="zh-CN" altLang="en-US" sz="2000" b="1" dirty="0">
                <a:solidFill>
                  <a:srgbClr val="FF0000"/>
                </a:solidFill>
                <a:latin typeface="+mn-ea"/>
                <a:sym typeface="+mn-ea"/>
              </a:rPr>
              <a:t>低于</a:t>
            </a:r>
            <a:r>
              <a:rPr lang="en-US" altLang="zh-CN" sz="2000" b="1" dirty="0">
                <a:solidFill>
                  <a:srgbClr val="FF0000"/>
                </a:solidFill>
                <a:latin typeface="+mn-ea"/>
                <a:sym typeface="+mn-ea"/>
              </a:rPr>
              <a:t>60</a:t>
            </a:r>
            <a:r>
              <a:rPr lang="zh-CN" altLang="en-US" sz="2000" b="1" dirty="0">
                <a:solidFill>
                  <a:srgbClr val="FF0000"/>
                </a:solidFill>
                <a:latin typeface="+mn-ea"/>
                <a:sym typeface="+mn-ea"/>
              </a:rPr>
              <a:t>分</a:t>
            </a:r>
            <a:r>
              <a:rPr lang="zh-CN" altLang="en-US" sz="2000" dirty="0">
                <a:latin typeface="+mn-ea"/>
                <a:sym typeface="+mn-ea"/>
              </a:rPr>
              <a:t>（不含</a:t>
            </a:r>
            <a:r>
              <a:rPr lang="en-US" altLang="zh-CN" sz="2000" dirty="0">
                <a:latin typeface="+mn-ea"/>
                <a:sym typeface="+mn-ea"/>
              </a:rPr>
              <a:t>60</a:t>
            </a:r>
            <a:r>
              <a:rPr lang="zh-CN" altLang="en-US" sz="2000" dirty="0" smtClean="0">
                <a:latin typeface="+mn-ea"/>
                <a:sym typeface="+mn-ea"/>
              </a:rPr>
              <a:t>分</a:t>
            </a:r>
            <a:r>
              <a:rPr lang="zh-CN" altLang="en-US" sz="2000" dirty="0">
                <a:latin typeface="+mn-ea"/>
                <a:sym typeface="+mn-ea"/>
              </a:rPr>
              <a:t>）</a:t>
            </a:r>
            <a:r>
              <a:rPr lang="zh-CN" altLang="en-US" sz="2000" dirty="0" smtClean="0">
                <a:latin typeface="+mn-ea"/>
                <a:sym typeface="+mn-ea"/>
              </a:rPr>
              <a:t>为</a:t>
            </a:r>
            <a:r>
              <a:rPr lang="zh-CN" altLang="en-US" sz="2000" dirty="0">
                <a:latin typeface="+mn-ea"/>
                <a:sym typeface="+mn-ea"/>
              </a:rPr>
              <a:t>复试不合格，复试</a:t>
            </a:r>
            <a:r>
              <a:rPr lang="zh-CN" altLang="en-US" sz="2000" dirty="0" smtClean="0">
                <a:latin typeface="+mn-ea"/>
                <a:sym typeface="+mn-ea"/>
              </a:rPr>
              <a:t>不合格的</a:t>
            </a:r>
            <a:r>
              <a:rPr lang="zh-CN" altLang="en-US" sz="2000" dirty="0">
                <a:latin typeface="+mn-ea"/>
                <a:sym typeface="+mn-ea"/>
              </a:rPr>
              <a:t>学生不予录取，不再进行录取成绩的加权</a:t>
            </a:r>
            <a:r>
              <a:rPr lang="zh-CN" altLang="en-US" sz="2000" dirty="0" smtClean="0">
                <a:latin typeface="+mn-ea"/>
                <a:sym typeface="+mn-ea"/>
              </a:rPr>
              <a:t>计算</a:t>
            </a:r>
            <a:endParaRPr lang="en-US" altLang="zh-CN" sz="2000" dirty="0">
              <a:latin typeface="+mn-ea"/>
              <a:sym typeface="+mn-ea"/>
            </a:endParaRPr>
          </a:p>
        </p:txBody>
      </p:sp>
      <p:cxnSp>
        <p:nvCxnSpPr>
          <p:cNvPr id="9" name="直接连接符 8"/>
          <p:cNvCxnSpPr/>
          <p:nvPr/>
        </p:nvCxnSpPr>
        <p:spPr>
          <a:xfrm>
            <a:off x="40640" y="845456"/>
            <a:ext cx="12151360" cy="0"/>
          </a:xfrm>
          <a:prstGeom prst="line">
            <a:avLst/>
          </a:prstGeom>
          <a:ln w="19050">
            <a:solidFill>
              <a:srgbClr val="84006A"/>
            </a:solidFill>
          </a:ln>
        </p:spPr>
        <p:style>
          <a:lnRef idx="1">
            <a:schemeClr val="accent1"/>
          </a:lnRef>
          <a:fillRef idx="0">
            <a:schemeClr val="accent1"/>
          </a:fillRef>
          <a:effectRef idx="0">
            <a:schemeClr val="accent1"/>
          </a:effectRef>
          <a:fontRef idx="minor">
            <a:schemeClr val="tx1"/>
          </a:fontRef>
        </p:style>
      </p:cxnSp>
      <p:sp>
        <p:nvSpPr>
          <p:cNvPr id="13" name="标题 66"/>
          <p:cNvSpPr txBox="1">
            <a:spLocks/>
          </p:cNvSpPr>
          <p:nvPr/>
        </p:nvSpPr>
        <p:spPr>
          <a:xfrm>
            <a:off x="40640" y="321310"/>
            <a:ext cx="1837321" cy="57404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2800" b="1" dirty="0" smtClean="0">
                <a:solidFill>
                  <a:srgbClr val="84006A"/>
                </a:solidFill>
                <a:latin typeface="方正兰亭准黑_GBK" panose="02000000000000000000" charset="-122"/>
                <a:ea typeface="方正兰亭准黑_GBK" panose="02000000000000000000" charset="-122"/>
              </a:rPr>
              <a:t>选拔情况</a:t>
            </a:r>
            <a:endParaRPr lang="zh-CN" altLang="en-US" sz="2800" b="1" dirty="0">
              <a:solidFill>
                <a:srgbClr val="84006A"/>
              </a:solidFill>
              <a:latin typeface="微软雅黑" panose="020B0503020204020204" charset="-122"/>
              <a:ea typeface="微软雅黑" panose="020B0503020204020204" charset="-122"/>
              <a:cs typeface="微软雅黑" panose="020B0503020204020204" charset="-122"/>
            </a:endParaRPr>
          </a:p>
        </p:txBody>
      </p:sp>
    </p:spTree>
    <p:custDataLst>
      <p:tags r:id="rId1"/>
    </p:custDataLst>
    <p:extLst>
      <p:ext uri="{BB962C8B-B14F-4D97-AF65-F5344CB8AC3E}">
        <p14:creationId xmlns:p14="http://schemas.microsoft.com/office/powerpoint/2010/main" val="33992748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6985" y="1134561"/>
            <a:ext cx="12198985" cy="4619625"/>
          </a:xfrm>
          <a:prstGeom prst="rect">
            <a:avLst/>
          </a:prstGeom>
          <a:solidFill>
            <a:srgbClr val="8500A6">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G:\新建文件夹\配图\条_画板 1.png条_画板 1"/>
          <p:cNvPicPr>
            <a:picLocks noChangeAspect="1"/>
          </p:cNvPicPr>
          <p:nvPr>
            <p:custDataLst>
              <p:tags r:id="rId2"/>
            </p:custDataLst>
          </p:nvPr>
        </p:nvPicPr>
        <p:blipFill>
          <a:blip r:embed="rId4"/>
          <a:srcRect/>
          <a:stretch>
            <a:fillRect/>
          </a:stretch>
        </p:blipFill>
        <p:spPr>
          <a:xfrm>
            <a:off x="635" y="6744018"/>
            <a:ext cx="12198350" cy="111125"/>
          </a:xfrm>
          <a:prstGeom prst="rect">
            <a:avLst/>
          </a:prstGeom>
        </p:spPr>
      </p:pic>
      <p:grpSp>
        <p:nvGrpSpPr>
          <p:cNvPr id="2" name="组合 1"/>
          <p:cNvGrpSpPr/>
          <p:nvPr/>
        </p:nvGrpSpPr>
        <p:grpSpPr>
          <a:xfrm>
            <a:off x="9508490" y="226695"/>
            <a:ext cx="2849880" cy="635000"/>
            <a:chOff x="14974" y="357"/>
            <a:chExt cx="4488" cy="1000"/>
          </a:xfrm>
        </p:grpSpPr>
        <p:pic>
          <p:nvPicPr>
            <p:cNvPr id="3" name="图片 2" descr="G:\新建文件夹\配图\58-02.png58-02"/>
            <p:cNvPicPr>
              <a:picLocks noChangeAspect="1"/>
            </p:cNvPicPr>
            <p:nvPr/>
          </p:nvPicPr>
          <p:blipFill>
            <a:blip r:embed="rId5"/>
            <a:srcRect/>
            <a:stretch>
              <a:fillRect/>
            </a:stretch>
          </p:blipFill>
          <p:spPr>
            <a:xfrm>
              <a:off x="14974" y="366"/>
              <a:ext cx="4228" cy="949"/>
            </a:xfrm>
            <a:prstGeom prst="rect">
              <a:avLst/>
            </a:prstGeom>
          </p:spPr>
        </p:pic>
        <p:pic>
          <p:nvPicPr>
            <p:cNvPr id="8" name="图片 7" descr="16_画板 1"/>
            <p:cNvPicPr>
              <a:picLocks noChangeAspect="1"/>
            </p:cNvPicPr>
            <p:nvPr/>
          </p:nvPicPr>
          <p:blipFill>
            <a:blip r:embed="rId6"/>
            <a:stretch>
              <a:fillRect/>
            </a:stretch>
          </p:blipFill>
          <p:spPr>
            <a:xfrm>
              <a:off x="14974" y="357"/>
              <a:ext cx="4489" cy="1000"/>
            </a:xfrm>
            <a:prstGeom prst="rect">
              <a:avLst/>
            </a:prstGeom>
          </p:spPr>
        </p:pic>
      </p:grpSp>
      <p:sp>
        <p:nvSpPr>
          <p:cNvPr id="4" name="矩形 3"/>
          <p:cNvSpPr/>
          <p:nvPr/>
        </p:nvSpPr>
        <p:spPr>
          <a:xfrm>
            <a:off x="844468" y="1234698"/>
            <a:ext cx="10510684" cy="4493538"/>
          </a:xfrm>
          <a:prstGeom prst="rect">
            <a:avLst/>
          </a:prstGeom>
        </p:spPr>
        <p:txBody>
          <a:bodyPr wrap="square">
            <a:spAutoFit/>
          </a:bodyPr>
          <a:lstStyle/>
          <a:p>
            <a:pPr algn="just">
              <a:lnSpc>
                <a:spcPct val="130000"/>
              </a:lnSpc>
              <a:spcBef>
                <a:spcPct val="0"/>
              </a:spcBef>
              <a:buClrTx/>
              <a:buFont typeface="Monotype Sorts"/>
              <a:buNone/>
            </a:pPr>
            <a:r>
              <a:rPr lang="zh-CN" altLang="en-US" sz="2000" dirty="0">
                <a:solidFill>
                  <a:srgbClr val="0000FF"/>
                </a:solidFill>
                <a:latin typeface="+mn-ea"/>
              </a:rPr>
              <a:t>主动退出</a:t>
            </a:r>
            <a:r>
              <a:rPr lang="zh-CN" altLang="en-US" sz="2000" dirty="0">
                <a:latin typeface="+mn-ea"/>
              </a:rPr>
              <a:t>：学生发现自己不适合，主动退出</a:t>
            </a:r>
            <a:endParaRPr lang="en-US" altLang="zh-CN" sz="2000" dirty="0">
              <a:latin typeface="+mn-ea"/>
            </a:endParaRPr>
          </a:p>
          <a:p>
            <a:pPr algn="just">
              <a:lnSpc>
                <a:spcPct val="130000"/>
              </a:lnSpc>
              <a:spcBef>
                <a:spcPct val="0"/>
              </a:spcBef>
              <a:buClrTx/>
              <a:buFont typeface="Monotype Sorts"/>
              <a:buNone/>
            </a:pPr>
            <a:r>
              <a:rPr lang="zh-CN" altLang="en-US" sz="2000" dirty="0">
                <a:solidFill>
                  <a:srgbClr val="0000FF"/>
                </a:solidFill>
                <a:latin typeface="+mn-ea"/>
              </a:rPr>
              <a:t>挂科退出</a:t>
            </a:r>
            <a:r>
              <a:rPr lang="zh-CN" altLang="en-US" sz="2000" dirty="0">
                <a:latin typeface="+mn-ea"/>
              </a:rPr>
              <a:t>：必修课和指定选修课累计</a:t>
            </a:r>
            <a:r>
              <a:rPr lang="en-US" altLang="zh-CN" sz="2000" b="1" dirty="0">
                <a:solidFill>
                  <a:srgbClr val="FF0000"/>
                </a:solidFill>
                <a:latin typeface="+mn-ea"/>
              </a:rPr>
              <a:t>2</a:t>
            </a:r>
            <a:r>
              <a:rPr lang="zh-CN" altLang="en-US" sz="2000" b="1" dirty="0">
                <a:solidFill>
                  <a:srgbClr val="FF0000"/>
                </a:solidFill>
                <a:latin typeface="+mn-ea"/>
              </a:rPr>
              <a:t>门</a:t>
            </a:r>
            <a:r>
              <a:rPr lang="zh-CN" altLang="en-US" sz="2000" dirty="0">
                <a:latin typeface="+mn-ea"/>
              </a:rPr>
              <a:t>不及格则自动退出（重修累计统计）；</a:t>
            </a:r>
            <a:r>
              <a:rPr lang="en-US" altLang="zh-CN" sz="2000" dirty="0">
                <a:latin typeface="+mn-ea"/>
              </a:rPr>
              <a:t>2021</a:t>
            </a:r>
            <a:r>
              <a:rPr lang="zh-CN" altLang="en-US" sz="2000" dirty="0">
                <a:latin typeface="+mn-ea"/>
              </a:rPr>
              <a:t>级、</a:t>
            </a:r>
            <a:r>
              <a:rPr lang="en-US" altLang="zh-CN" sz="2000" dirty="0">
                <a:latin typeface="+mn-ea"/>
              </a:rPr>
              <a:t>2022</a:t>
            </a:r>
            <a:r>
              <a:rPr lang="zh-CN" altLang="en-US" sz="2000" dirty="0">
                <a:latin typeface="+mn-ea"/>
              </a:rPr>
              <a:t>级第一、二学年结束时必修课学分绩</a:t>
            </a:r>
            <a:r>
              <a:rPr lang="zh-CN" altLang="en-US" sz="2000" b="1" dirty="0">
                <a:solidFill>
                  <a:srgbClr val="FF0000"/>
                </a:solidFill>
                <a:latin typeface="+mn-ea"/>
              </a:rPr>
              <a:t>低于</a:t>
            </a:r>
            <a:r>
              <a:rPr lang="en-US" altLang="zh-CN" sz="2000" b="1" dirty="0">
                <a:solidFill>
                  <a:srgbClr val="FF0000"/>
                </a:solidFill>
                <a:latin typeface="+mn-ea"/>
              </a:rPr>
              <a:t>80</a:t>
            </a:r>
            <a:r>
              <a:rPr lang="zh-CN" altLang="en-US" sz="2000" b="1" dirty="0">
                <a:solidFill>
                  <a:srgbClr val="FF0000"/>
                </a:solidFill>
                <a:latin typeface="+mn-ea"/>
              </a:rPr>
              <a:t>分</a:t>
            </a:r>
            <a:r>
              <a:rPr lang="zh-CN" altLang="en-US" sz="2000" dirty="0">
                <a:latin typeface="+mn-ea"/>
              </a:rPr>
              <a:t>，</a:t>
            </a:r>
            <a:r>
              <a:rPr lang="en-US" altLang="zh-CN" sz="2000" dirty="0">
                <a:latin typeface="+mn-ea"/>
              </a:rPr>
              <a:t>2023</a:t>
            </a:r>
            <a:r>
              <a:rPr lang="zh-CN" altLang="en-US" sz="2000" dirty="0">
                <a:latin typeface="+mn-ea"/>
              </a:rPr>
              <a:t>级及以后年级第一、二学年结束时必修课绩点</a:t>
            </a:r>
            <a:r>
              <a:rPr lang="zh-CN" altLang="en-US" sz="2000" b="1" dirty="0">
                <a:solidFill>
                  <a:srgbClr val="FF0000"/>
                </a:solidFill>
                <a:latin typeface="+mn-ea"/>
              </a:rPr>
              <a:t>低于</a:t>
            </a:r>
            <a:r>
              <a:rPr lang="en-US" altLang="zh-CN" sz="2000" b="1" dirty="0">
                <a:solidFill>
                  <a:srgbClr val="FF0000"/>
                </a:solidFill>
                <a:latin typeface="+mn-ea"/>
              </a:rPr>
              <a:t>3.0</a:t>
            </a:r>
            <a:r>
              <a:rPr lang="zh-CN" altLang="en-US" sz="2000" dirty="0">
                <a:latin typeface="+mn-ea"/>
              </a:rPr>
              <a:t>，自动退出</a:t>
            </a:r>
            <a:r>
              <a:rPr lang="zh-CN" altLang="en-US" sz="2000" dirty="0" smtClean="0">
                <a:latin typeface="+mn-ea"/>
              </a:rPr>
              <a:t>。</a:t>
            </a:r>
            <a:endParaRPr lang="en-US" altLang="zh-CN" sz="2000" dirty="0" smtClean="0">
              <a:latin typeface="+mn-ea"/>
            </a:endParaRPr>
          </a:p>
          <a:p>
            <a:pPr algn="just">
              <a:lnSpc>
                <a:spcPct val="130000"/>
              </a:lnSpc>
              <a:spcBef>
                <a:spcPct val="0"/>
              </a:spcBef>
              <a:buClrTx/>
              <a:buFont typeface="Monotype Sorts"/>
              <a:buNone/>
            </a:pPr>
            <a:r>
              <a:rPr lang="zh-CN" altLang="en-US" sz="2000" dirty="0" smtClean="0">
                <a:solidFill>
                  <a:srgbClr val="0000FF"/>
                </a:solidFill>
                <a:latin typeface="+mn-ea"/>
              </a:rPr>
              <a:t>末尾退出</a:t>
            </a:r>
            <a:r>
              <a:rPr lang="zh-CN" altLang="en-US" sz="2000" dirty="0" smtClean="0">
                <a:latin typeface="+mn-ea"/>
              </a:rPr>
              <a:t>：一年后，若退出人数不足</a:t>
            </a:r>
            <a:r>
              <a:rPr lang="en-US" altLang="zh-CN" sz="2000" b="1" dirty="0" smtClean="0">
                <a:solidFill>
                  <a:srgbClr val="FF0000"/>
                </a:solidFill>
                <a:latin typeface="+mn-ea"/>
              </a:rPr>
              <a:t>5</a:t>
            </a:r>
            <a:r>
              <a:rPr lang="zh-CN" altLang="en-US" sz="2000" b="1" dirty="0" smtClean="0">
                <a:solidFill>
                  <a:srgbClr val="FF0000"/>
                </a:solidFill>
                <a:latin typeface="+mn-ea"/>
              </a:rPr>
              <a:t>人</a:t>
            </a:r>
            <a:r>
              <a:rPr lang="zh-CN" altLang="en-US" sz="2000" dirty="0" smtClean="0">
                <a:latin typeface="+mn-ea"/>
              </a:rPr>
              <a:t>，则必修课学分绩排名靠后者退出，使退出总人数达到</a:t>
            </a:r>
            <a:r>
              <a:rPr lang="en-US" altLang="zh-CN" sz="2000" b="1" dirty="0" smtClean="0">
                <a:solidFill>
                  <a:srgbClr val="FF0000"/>
                </a:solidFill>
                <a:latin typeface="+mn-ea"/>
              </a:rPr>
              <a:t>5</a:t>
            </a:r>
            <a:r>
              <a:rPr lang="zh-CN" altLang="en-US" sz="2000" b="1" dirty="0" smtClean="0">
                <a:solidFill>
                  <a:srgbClr val="FF0000"/>
                </a:solidFill>
                <a:latin typeface="+mn-ea"/>
              </a:rPr>
              <a:t>人</a:t>
            </a:r>
            <a:endParaRPr lang="en-US" altLang="zh-CN" sz="2000" b="1" dirty="0" smtClean="0">
              <a:solidFill>
                <a:srgbClr val="FF0000"/>
              </a:solidFill>
              <a:latin typeface="+mn-ea"/>
            </a:endParaRPr>
          </a:p>
          <a:p>
            <a:pPr algn="just">
              <a:lnSpc>
                <a:spcPct val="130000"/>
              </a:lnSpc>
              <a:spcBef>
                <a:spcPct val="0"/>
              </a:spcBef>
              <a:buClrTx/>
              <a:buFont typeface="Monotype Sorts"/>
              <a:buNone/>
            </a:pPr>
            <a:r>
              <a:rPr lang="zh-CN" altLang="en-US" sz="2000" dirty="0" smtClean="0">
                <a:solidFill>
                  <a:srgbClr val="0000FF"/>
                </a:solidFill>
                <a:latin typeface="+mn-ea"/>
              </a:rPr>
              <a:t>中期</a:t>
            </a:r>
            <a:r>
              <a:rPr lang="zh-CN" altLang="en-US" sz="2000" dirty="0">
                <a:solidFill>
                  <a:srgbClr val="0000FF"/>
                </a:solidFill>
                <a:latin typeface="+mn-ea"/>
              </a:rPr>
              <a:t>考核</a:t>
            </a:r>
            <a:r>
              <a:rPr lang="zh-CN" altLang="en-US" sz="2000" dirty="0">
                <a:latin typeface="+mn-ea"/>
              </a:rPr>
              <a:t>：两年后，对于完成化学伯苓班教学计划，修够全部学分，作为项目负责人参加本科生创新科研计划项目（指导教师须为博导）的学生，根据必修课学分绩和综合素质考核，只保留</a:t>
            </a:r>
            <a:r>
              <a:rPr lang="en-US" altLang="zh-CN" sz="2000" b="1" dirty="0">
                <a:solidFill>
                  <a:srgbClr val="FF0000"/>
                </a:solidFill>
                <a:latin typeface="+mn-ea"/>
              </a:rPr>
              <a:t>20</a:t>
            </a:r>
            <a:r>
              <a:rPr lang="zh-CN" altLang="en-US" sz="2000" b="1" dirty="0">
                <a:solidFill>
                  <a:srgbClr val="FF0000"/>
                </a:solidFill>
                <a:latin typeface="+mn-ea"/>
              </a:rPr>
              <a:t>人左右</a:t>
            </a:r>
            <a:r>
              <a:rPr lang="zh-CN" altLang="en-US" sz="2000" dirty="0" smtClean="0">
                <a:latin typeface="+mn-ea"/>
              </a:rPr>
              <a:t>。</a:t>
            </a:r>
            <a:endParaRPr lang="en-US" altLang="zh-CN" sz="2000" dirty="0" smtClean="0">
              <a:latin typeface="+mn-ea"/>
            </a:endParaRPr>
          </a:p>
          <a:p>
            <a:pPr algn="just">
              <a:lnSpc>
                <a:spcPct val="130000"/>
              </a:lnSpc>
              <a:spcBef>
                <a:spcPct val="0"/>
              </a:spcBef>
              <a:buClrTx/>
              <a:buFont typeface="Monotype Sorts"/>
              <a:buNone/>
            </a:pPr>
            <a:r>
              <a:rPr lang="zh-CN" altLang="en-US" sz="2000" dirty="0">
                <a:latin typeface="+mn-ea"/>
              </a:rPr>
              <a:t>第三学年，考核学生科研表现情况，科研素养、潜质较差的学生退出。</a:t>
            </a:r>
            <a:endParaRPr lang="en-US" altLang="zh-CN" sz="2000" dirty="0" smtClean="0">
              <a:latin typeface="+mn-ea"/>
            </a:endParaRPr>
          </a:p>
          <a:p>
            <a:pPr algn="just">
              <a:lnSpc>
                <a:spcPct val="130000"/>
              </a:lnSpc>
              <a:spcBef>
                <a:spcPct val="0"/>
              </a:spcBef>
              <a:buClr>
                <a:srgbClr val="FF0000"/>
              </a:buClr>
              <a:buFont typeface="Wingdings" panose="05000000000000000000" pitchFamily="2" charset="2"/>
              <a:buChar char="Ø"/>
            </a:pPr>
            <a:r>
              <a:rPr lang="zh-CN" altLang="en-US" sz="2000" dirty="0" smtClean="0">
                <a:solidFill>
                  <a:srgbClr val="0000FF"/>
                </a:solidFill>
                <a:latin typeface="+mn-ea"/>
              </a:rPr>
              <a:t>化学</a:t>
            </a:r>
            <a:r>
              <a:rPr lang="zh-CN" altLang="en-US" sz="2000" dirty="0">
                <a:solidFill>
                  <a:srgbClr val="0000FF"/>
                </a:solidFill>
                <a:latin typeface="+mn-ea"/>
              </a:rPr>
              <a:t>伯苓班学生不</a:t>
            </a:r>
            <a:r>
              <a:rPr lang="zh-CN" altLang="en-US" sz="2000" dirty="0" smtClean="0">
                <a:solidFill>
                  <a:srgbClr val="0000FF"/>
                </a:solidFill>
                <a:latin typeface="+mn-ea"/>
              </a:rPr>
              <a:t>允许转专业</a:t>
            </a:r>
            <a:endParaRPr lang="en-US" altLang="zh-CN" sz="2000" dirty="0">
              <a:latin typeface="+mn-ea"/>
            </a:endParaRPr>
          </a:p>
        </p:txBody>
      </p:sp>
      <p:cxnSp>
        <p:nvCxnSpPr>
          <p:cNvPr id="9" name="直接连接符 8"/>
          <p:cNvCxnSpPr/>
          <p:nvPr/>
        </p:nvCxnSpPr>
        <p:spPr>
          <a:xfrm>
            <a:off x="40640" y="845456"/>
            <a:ext cx="12151360" cy="0"/>
          </a:xfrm>
          <a:prstGeom prst="line">
            <a:avLst/>
          </a:prstGeom>
          <a:ln w="19050">
            <a:solidFill>
              <a:srgbClr val="84006A"/>
            </a:solidFill>
          </a:ln>
        </p:spPr>
        <p:style>
          <a:lnRef idx="1">
            <a:schemeClr val="accent1"/>
          </a:lnRef>
          <a:fillRef idx="0">
            <a:schemeClr val="accent1"/>
          </a:fillRef>
          <a:effectRef idx="0">
            <a:schemeClr val="accent1"/>
          </a:effectRef>
          <a:fontRef idx="minor">
            <a:schemeClr val="tx1"/>
          </a:fontRef>
        </p:style>
      </p:cxnSp>
      <p:sp>
        <p:nvSpPr>
          <p:cNvPr id="13" name="标题 66"/>
          <p:cNvSpPr txBox="1">
            <a:spLocks/>
          </p:cNvSpPr>
          <p:nvPr/>
        </p:nvSpPr>
        <p:spPr>
          <a:xfrm>
            <a:off x="40640" y="321310"/>
            <a:ext cx="1837321" cy="57404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2800" b="1" dirty="0" smtClean="0">
                <a:solidFill>
                  <a:srgbClr val="84006A"/>
                </a:solidFill>
                <a:latin typeface="方正兰亭准黑_GBK" panose="02000000000000000000" charset="-122"/>
                <a:ea typeface="方正兰亭准黑_GBK" panose="02000000000000000000" charset="-122"/>
              </a:rPr>
              <a:t>退出机制</a:t>
            </a:r>
            <a:endParaRPr lang="zh-CN" altLang="en-US" sz="2800" b="1" dirty="0">
              <a:solidFill>
                <a:srgbClr val="84006A"/>
              </a:solidFill>
              <a:latin typeface="微软雅黑" panose="020B0503020204020204" charset="-122"/>
              <a:ea typeface="微软雅黑" panose="020B0503020204020204" charset="-122"/>
              <a:cs typeface="微软雅黑" panose="020B0503020204020204" charset="-122"/>
            </a:endParaRPr>
          </a:p>
        </p:txBody>
      </p:sp>
    </p:spTree>
    <p:custDataLst>
      <p:tags r:id="rId1"/>
    </p:custDataLst>
    <p:extLst>
      <p:ext uri="{BB962C8B-B14F-4D97-AF65-F5344CB8AC3E}">
        <p14:creationId xmlns:p14="http://schemas.microsoft.com/office/powerpoint/2010/main" val="42638359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635" y="1262380"/>
            <a:ext cx="12198985" cy="4619625"/>
          </a:xfrm>
          <a:prstGeom prst="rect">
            <a:avLst/>
          </a:prstGeom>
          <a:solidFill>
            <a:srgbClr val="8500A6">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G:\新建文件夹\配图\条_画板 1.png条_画板 1"/>
          <p:cNvPicPr>
            <a:picLocks noChangeAspect="1"/>
          </p:cNvPicPr>
          <p:nvPr>
            <p:custDataLst>
              <p:tags r:id="rId2"/>
            </p:custDataLst>
          </p:nvPr>
        </p:nvPicPr>
        <p:blipFill>
          <a:blip r:embed="rId4"/>
          <a:srcRect/>
          <a:stretch>
            <a:fillRect/>
          </a:stretch>
        </p:blipFill>
        <p:spPr>
          <a:xfrm>
            <a:off x="635" y="6744018"/>
            <a:ext cx="12198350" cy="111125"/>
          </a:xfrm>
          <a:prstGeom prst="rect">
            <a:avLst/>
          </a:prstGeom>
        </p:spPr>
      </p:pic>
      <p:grpSp>
        <p:nvGrpSpPr>
          <p:cNvPr id="2" name="组合 1"/>
          <p:cNvGrpSpPr/>
          <p:nvPr/>
        </p:nvGrpSpPr>
        <p:grpSpPr>
          <a:xfrm>
            <a:off x="9508490" y="226695"/>
            <a:ext cx="2849880" cy="635000"/>
            <a:chOff x="14974" y="357"/>
            <a:chExt cx="4488" cy="1000"/>
          </a:xfrm>
        </p:grpSpPr>
        <p:pic>
          <p:nvPicPr>
            <p:cNvPr id="3" name="图片 2" descr="G:\新建文件夹\配图\58-02.png58-02"/>
            <p:cNvPicPr>
              <a:picLocks noChangeAspect="1"/>
            </p:cNvPicPr>
            <p:nvPr/>
          </p:nvPicPr>
          <p:blipFill>
            <a:blip r:embed="rId5"/>
            <a:srcRect/>
            <a:stretch>
              <a:fillRect/>
            </a:stretch>
          </p:blipFill>
          <p:spPr>
            <a:xfrm>
              <a:off x="14974" y="366"/>
              <a:ext cx="4228" cy="949"/>
            </a:xfrm>
            <a:prstGeom prst="rect">
              <a:avLst/>
            </a:prstGeom>
          </p:spPr>
        </p:pic>
        <p:pic>
          <p:nvPicPr>
            <p:cNvPr id="8" name="图片 7" descr="16_画板 1"/>
            <p:cNvPicPr>
              <a:picLocks noChangeAspect="1"/>
            </p:cNvPicPr>
            <p:nvPr/>
          </p:nvPicPr>
          <p:blipFill>
            <a:blip r:embed="rId6"/>
            <a:stretch>
              <a:fillRect/>
            </a:stretch>
          </p:blipFill>
          <p:spPr>
            <a:xfrm>
              <a:off x="14974" y="357"/>
              <a:ext cx="4489" cy="1000"/>
            </a:xfrm>
            <a:prstGeom prst="rect">
              <a:avLst/>
            </a:prstGeom>
          </p:spPr>
        </p:pic>
      </p:grpSp>
      <p:sp>
        <p:nvSpPr>
          <p:cNvPr id="4" name="矩形 3"/>
          <p:cNvSpPr/>
          <p:nvPr/>
        </p:nvSpPr>
        <p:spPr>
          <a:xfrm>
            <a:off x="462117" y="1619712"/>
            <a:ext cx="11474244" cy="3159839"/>
          </a:xfrm>
          <a:prstGeom prst="rect">
            <a:avLst/>
          </a:prstGeom>
        </p:spPr>
        <p:txBody>
          <a:bodyPr wrap="square">
            <a:spAutoFit/>
          </a:bodyPr>
          <a:lstStyle/>
          <a:p>
            <a:pPr>
              <a:lnSpc>
                <a:spcPct val="150000"/>
              </a:lnSpc>
              <a:spcBef>
                <a:spcPct val="0"/>
              </a:spcBef>
              <a:buClr>
                <a:srgbClr val="FF0000"/>
              </a:buClr>
              <a:buFont typeface="Monotype Sorts"/>
              <a:buNone/>
            </a:pPr>
            <a:r>
              <a:rPr lang="zh-CN" altLang="en-US" sz="2000" dirty="0">
                <a:solidFill>
                  <a:srgbClr val="FF0000"/>
                </a:solidFill>
                <a:latin typeface="+mn-ea"/>
              </a:rPr>
              <a:t>大一、大二结束后各有一次转入</a:t>
            </a:r>
            <a:r>
              <a:rPr lang="zh-CN" altLang="en-US" sz="2000" dirty="0" smtClean="0">
                <a:solidFill>
                  <a:srgbClr val="FF0000"/>
                </a:solidFill>
                <a:latin typeface="+mn-ea"/>
              </a:rPr>
              <a:t>机会</a:t>
            </a:r>
            <a:endParaRPr lang="en-US" altLang="zh-CN" sz="2000" dirty="0">
              <a:solidFill>
                <a:srgbClr val="FF0000"/>
              </a:solidFill>
              <a:latin typeface="+mn-ea"/>
            </a:endParaRPr>
          </a:p>
          <a:p>
            <a:pPr>
              <a:lnSpc>
                <a:spcPct val="150000"/>
              </a:lnSpc>
              <a:spcBef>
                <a:spcPct val="0"/>
              </a:spcBef>
              <a:buClr>
                <a:srgbClr val="FF0000"/>
              </a:buClr>
              <a:buFont typeface="Monotype Sorts"/>
              <a:buNone/>
            </a:pPr>
            <a:r>
              <a:rPr lang="zh-CN" altLang="en-US" sz="2000" dirty="0">
                <a:latin typeface="+mn-ea"/>
              </a:rPr>
              <a:t>普通班学生若想转入伯苓班需满足以下条件：</a:t>
            </a:r>
          </a:p>
          <a:p>
            <a:pPr>
              <a:lnSpc>
                <a:spcPct val="150000"/>
              </a:lnSpc>
              <a:spcBef>
                <a:spcPts val="800"/>
              </a:spcBef>
              <a:buClr>
                <a:srgbClr val="FF0000"/>
              </a:buClr>
              <a:buFont typeface="Wingdings" panose="05000000000000000000" pitchFamily="2" charset="2"/>
              <a:buChar char="Ø"/>
            </a:pPr>
            <a:r>
              <a:rPr lang="en-US" altLang="zh-CN" sz="2000" dirty="0">
                <a:latin typeface="+mn-ea"/>
              </a:rPr>
              <a:t> 1. </a:t>
            </a:r>
            <a:r>
              <a:rPr lang="zh-CN" altLang="en-US" sz="2000" dirty="0">
                <a:latin typeface="+mn-ea"/>
              </a:rPr>
              <a:t>参照伯苓班培养方案，提前修读相应的专业必修课程（如：大一开设的有机化学</a:t>
            </a:r>
            <a:r>
              <a:rPr lang="en-US" altLang="zh-CN" sz="2000" dirty="0">
                <a:latin typeface="+mn-ea"/>
              </a:rPr>
              <a:t>2-1</a:t>
            </a:r>
            <a:r>
              <a:rPr lang="zh-CN" altLang="en-US" sz="2000" dirty="0">
                <a:latin typeface="+mn-ea"/>
              </a:rPr>
              <a:t>、有机化学</a:t>
            </a:r>
            <a:r>
              <a:rPr lang="en-US" altLang="zh-CN" sz="2000" dirty="0">
                <a:latin typeface="+mn-ea"/>
              </a:rPr>
              <a:t>2-2</a:t>
            </a:r>
            <a:r>
              <a:rPr lang="zh-CN" altLang="en-US" sz="2000" dirty="0">
                <a:latin typeface="+mn-ea"/>
              </a:rPr>
              <a:t>和有机化学实验</a:t>
            </a:r>
            <a:r>
              <a:rPr lang="en-US" altLang="zh-CN" sz="2000" dirty="0" smtClean="0">
                <a:latin typeface="+mn-ea"/>
              </a:rPr>
              <a:t>2-1</a:t>
            </a:r>
            <a:r>
              <a:rPr lang="zh-CN" altLang="en-US" sz="2000" dirty="0">
                <a:latin typeface="+mn-ea"/>
              </a:rPr>
              <a:t>等</a:t>
            </a:r>
            <a:r>
              <a:rPr lang="zh-CN" altLang="en-US" sz="2000" dirty="0" smtClean="0">
                <a:latin typeface="+mn-ea"/>
              </a:rPr>
              <a:t>），</a:t>
            </a:r>
            <a:r>
              <a:rPr lang="zh-CN" altLang="en-US" sz="2000" dirty="0">
                <a:latin typeface="+mn-ea"/>
              </a:rPr>
              <a:t>同时修完化学专业正常开设的必修课程和指定选修课程，按教学进度取得相应的通识必修课学分以及与伯苓班学生相同的专业必修课学分。</a:t>
            </a:r>
          </a:p>
          <a:p>
            <a:pPr>
              <a:lnSpc>
                <a:spcPct val="150000"/>
              </a:lnSpc>
              <a:spcBef>
                <a:spcPts val="800"/>
              </a:spcBef>
              <a:buClr>
                <a:srgbClr val="FF0000"/>
              </a:buClr>
              <a:buFont typeface="Wingdings" panose="05000000000000000000" pitchFamily="2" charset="2"/>
              <a:buChar char="Ø"/>
            </a:pPr>
            <a:r>
              <a:rPr lang="en-US" altLang="zh-CN" sz="2000" dirty="0">
                <a:latin typeface="+mn-ea"/>
              </a:rPr>
              <a:t>2. </a:t>
            </a:r>
            <a:r>
              <a:rPr lang="zh-CN" altLang="en-US" sz="2000" dirty="0">
                <a:latin typeface="+mn-ea"/>
              </a:rPr>
              <a:t>转入当年，必修课平均学分绩不得低于伯苓班同学最后一名</a:t>
            </a:r>
            <a:r>
              <a:rPr lang="zh-CN" altLang="en-US" sz="2400" dirty="0">
                <a:latin typeface="+mn-ea"/>
              </a:rPr>
              <a:t>。</a:t>
            </a:r>
          </a:p>
        </p:txBody>
      </p:sp>
      <p:cxnSp>
        <p:nvCxnSpPr>
          <p:cNvPr id="9" name="直接连接符 8"/>
          <p:cNvCxnSpPr/>
          <p:nvPr/>
        </p:nvCxnSpPr>
        <p:spPr>
          <a:xfrm>
            <a:off x="40640" y="835025"/>
            <a:ext cx="12151360" cy="0"/>
          </a:xfrm>
          <a:prstGeom prst="line">
            <a:avLst/>
          </a:prstGeom>
          <a:ln w="19050">
            <a:solidFill>
              <a:srgbClr val="84006A"/>
            </a:solidFill>
          </a:ln>
        </p:spPr>
        <p:style>
          <a:lnRef idx="1">
            <a:schemeClr val="accent1"/>
          </a:lnRef>
          <a:fillRef idx="0">
            <a:schemeClr val="accent1"/>
          </a:fillRef>
          <a:effectRef idx="0">
            <a:schemeClr val="accent1"/>
          </a:effectRef>
          <a:fontRef idx="minor">
            <a:schemeClr val="tx1"/>
          </a:fontRef>
        </p:style>
      </p:cxnSp>
      <p:sp>
        <p:nvSpPr>
          <p:cNvPr id="12" name="标题 66"/>
          <p:cNvSpPr txBox="1">
            <a:spLocks/>
          </p:cNvSpPr>
          <p:nvPr/>
        </p:nvSpPr>
        <p:spPr>
          <a:xfrm>
            <a:off x="40640" y="321310"/>
            <a:ext cx="1837321" cy="57404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2800" b="1" dirty="0" smtClean="0">
                <a:solidFill>
                  <a:srgbClr val="84006A"/>
                </a:solidFill>
                <a:latin typeface="方正兰亭准黑_GBK" panose="02000000000000000000" charset="-122"/>
                <a:ea typeface="方正兰亭准黑_GBK" panose="02000000000000000000" charset="-122"/>
              </a:rPr>
              <a:t>转入机制</a:t>
            </a:r>
            <a:endParaRPr lang="zh-CN" altLang="en-US" sz="2800" b="1" dirty="0">
              <a:solidFill>
                <a:srgbClr val="84006A"/>
              </a:solidFill>
              <a:latin typeface="微软雅黑" panose="020B0503020204020204" charset="-122"/>
              <a:ea typeface="微软雅黑" panose="020B0503020204020204" charset="-122"/>
              <a:cs typeface="微软雅黑" panose="020B0503020204020204" charset="-122"/>
            </a:endParaRPr>
          </a:p>
        </p:txBody>
      </p:sp>
    </p:spTree>
    <p:custDataLst>
      <p:tags r:id="rId1"/>
    </p:custDataLst>
    <p:extLst>
      <p:ext uri="{BB962C8B-B14F-4D97-AF65-F5344CB8AC3E}">
        <p14:creationId xmlns:p14="http://schemas.microsoft.com/office/powerpoint/2010/main" val="25423223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635" y="1262380"/>
            <a:ext cx="12198985" cy="4619625"/>
          </a:xfrm>
          <a:prstGeom prst="rect">
            <a:avLst/>
          </a:prstGeom>
          <a:solidFill>
            <a:srgbClr val="8500A6">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G:\新建文件夹\配图\条_画板 1.png条_画板 1"/>
          <p:cNvPicPr>
            <a:picLocks noChangeAspect="1"/>
          </p:cNvPicPr>
          <p:nvPr>
            <p:custDataLst>
              <p:tags r:id="rId2"/>
            </p:custDataLst>
          </p:nvPr>
        </p:nvPicPr>
        <p:blipFill>
          <a:blip r:embed="rId4"/>
          <a:srcRect/>
          <a:stretch>
            <a:fillRect/>
          </a:stretch>
        </p:blipFill>
        <p:spPr>
          <a:xfrm>
            <a:off x="635" y="6744018"/>
            <a:ext cx="12198350" cy="111125"/>
          </a:xfrm>
          <a:prstGeom prst="rect">
            <a:avLst/>
          </a:prstGeom>
        </p:spPr>
      </p:pic>
      <p:grpSp>
        <p:nvGrpSpPr>
          <p:cNvPr id="2" name="组合 1"/>
          <p:cNvGrpSpPr/>
          <p:nvPr/>
        </p:nvGrpSpPr>
        <p:grpSpPr>
          <a:xfrm>
            <a:off x="9508490" y="226695"/>
            <a:ext cx="2849880" cy="635000"/>
            <a:chOff x="14974" y="357"/>
            <a:chExt cx="4488" cy="1000"/>
          </a:xfrm>
        </p:grpSpPr>
        <p:pic>
          <p:nvPicPr>
            <p:cNvPr id="3" name="图片 2" descr="G:\新建文件夹\配图\58-02.png58-02"/>
            <p:cNvPicPr>
              <a:picLocks noChangeAspect="1"/>
            </p:cNvPicPr>
            <p:nvPr/>
          </p:nvPicPr>
          <p:blipFill>
            <a:blip r:embed="rId5"/>
            <a:srcRect/>
            <a:stretch>
              <a:fillRect/>
            </a:stretch>
          </p:blipFill>
          <p:spPr>
            <a:xfrm>
              <a:off x="14974" y="366"/>
              <a:ext cx="4228" cy="949"/>
            </a:xfrm>
            <a:prstGeom prst="rect">
              <a:avLst/>
            </a:prstGeom>
          </p:spPr>
        </p:pic>
        <p:pic>
          <p:nvPicPr>
            <p:cNvPr id="8" name="图片 7" descr="16_画板 1"/>
            <p:cNvPicPr>
              <a:picLocks noChangeAspect="1"/>
            </p:cNvPicPr>
            <p:nvPr/>
          </p:nvPicPr>
          <p:blipFill>
            <a:blip r:embed="rId6"/>
            <a:stretch>
              <a:fillRect/>
            </a:stretch>
          </p:blipFill>
          <p:spPr>
            <a:xfrm>
              <a:off x="14974" y="357"/>
              <a:ext cx="4489" cy="1000"/>
            </a:xfrm>
            <a:prstGeom prst="rect">
              <a:avLst/>
            </a:prstGeom>
          </p:spPr>
        </p:pic>
      </p:grpSp>
      <p:sp>
        <p:nvSpPr>
          <p:cNvPr id="6" name="矩形 5"/>
          <p:cNvSpPr/>
          <p:nvPr/>
        </p:nvSpPr>
        <p:spPr>
          <a:xfrm>
            <a:off x="629265" y="829412"/>
            <a:ext cx="8613058" cy="406971"/>
          </a:xfrm>
          <a:prstGeom prst="rect">
            <a:avLst/>
          </a:prstGeom>
        </p:spPr>
        <p:txBody>
          <a:bodyPr wrap="square">
            <a:spAutoFit/>
          </a:bodyPr>
          <a:lstStyle/>
          <a:p>
            <a:pPr>
              <a:lnSpc>
                <a:spcPct val="125000"/>
              </a:lnSpc>
              <a:buFont typeface="Monotype Sorts"/>
            </a:pPr>
            <a:r>
              <a:rPr lang="zh-CN" altLang="en-US" b="1" dirty="0">
                <a:solidFill>
                  <a:srgbClr val="0000FF"/>
                </a:solidFill>
                <a:latin typeface="+mn-ea"/>
              </a:rPr>
              <a:t>每月聘请一位著名化学家为伯苓班本科生作伯苓讲座并分享科研体会。</a:t>
            </a:r>
          </a:p>
        </p:txBody>
      </p:sp>
      <p:sp>
        <p:nvSpPr>
          <p:cNvPr id="7" name="矩形 6"/>
          <p:cNvSpPr/>
          <p:nvPr/>
        </p:nvSpPr>
        <p:spPr>
          <a:xfrm>
            <a:off x="393290" y="1603413"/>
            <a:ext cx="10805652" cy="3731278"/>
          </a:xfrm>
          <a:prstGeom prst="rect">
            <a:avLst/>
          </a:prstGeom>
        </p:spPr>
        <p:txBody>
          <a:bodyPr wrap="square">
            <a:spAutoFit/>
          </a:bodyPr>
          <a:lstStyle/>
          <a:p>
            <a:pPr>
              <a:lnSpc>
                <a:spcPct val="150000"/>
              </a:lnSpc>
            </a:pPr>
            <a:r>
              <a:rPr lang="en-US" altLang="zh-CN" sz="2000" dirty="0">
                <a:latin typeface="+mn-ea"/>
                <a:cs typeface="Times New Roman" panose="02020603050405020304" pitchFamily="18" charset="0"/>
                <a:sym typeface="+mn-ea"/>
              </a:rPr>
              <a:t>2017.04.28</a:t>
            </a:r>
            <a:r>
              <a:rPr lang="zh-CN" altLang="en-US" sz="2000" dirty="0">
                <a:latin typeface="+mn-ea"/>
                <a:cs typeface="Times New Roman" panose="02020603050405020304" pitchFamily="18" charset="0"/>
                <a:sym typeface="+mn-ea"/>
              </a:rPr>
              <a:t>，合成创造未来，</a:t>
            </a:r>
            <a:r>
              <a:rPr lang="zh-CN" altLang="en-US" sz="2000" dirty="0">
                <a:solidFill>
                  <a:srgbClr val="0000FF"/>
                </a:solidFill>
                <a:latin typeface="+mn-ea"/>
                <a:cs typeface="Times New Roman" panose="02020603050405020304" pitchFamily="18" charset="0"/>
                <a:sym typeface="+mn-ea"/>
              </a:rPr>
              <a:t>丁奎岭院士，</a:t>
            </a:r>
            <a:r>
              <a:rPr lang="zh-CN" altLang="en-US" sz="2000" dirty="0">
                <a:latin typeface="+mn-ea"/>
                <a:cs typeface="Times New Roman" panose="02020603050405020304" pitchFamily="18" charset="0"/>
                <a:sym typeface="+mn-ea"/>
              </a:rPr>
              <a:t>中科院上海有机所</a:t>
            </a:r>
            <a:endParaRPr lang="en-US" altLang="zh-CN" sz="2000" dirty="0">
              <a:latin typeface="+mn-ea"/>
              <a:cs typeface="Times New Roman" panose="02020603050405020304" pitchFamily="18" charset="0"/>
              <a:sym typeface="+mn-ea"/>
            </a:endParaRPr>
          </a:p>
          <a:p>
            <a:pPr>
              <a:lnSpc>
                <a:spcPct val="150000"/>
              </a:lnSpc>
            </a:pPr>
            <a:r>
              <a:rPr lang="en-US" altLang="zh-CN" sz="2000" dirty="0">
                <a:latin typeface="+mn-ea"/>
                <a:cs typeface="Times New Roman" panose="02020603050405020304" pitchFamily="18" charset="0"/>
                <a:sym typeface="+mn-ea"/>
              </a:rPr>
              <a:t>2017.05.26</a:t>
            </a:r>
            <a:r>
              <a:rPr lang="zh-CN" altLang="en-US" sz="2000" dirty="0">
                <a:latin typeface="+mn-ea"/>
                <a:cs typeface="Times New Roman" panose="02020603050405020304" pitchFamily="18" charset="0"/>
                <a:sym typeface="+mn-ea"/>
              </a:rPr>
              <a:t>，纳米催化与未来能源，</a:t>
            </a:r>
            <a:r>
              <a:rPr lang="zh-CN" altLang="en-US" sz="2000" dirty="0">
                <a:solidFill>
                  <a:srgbClr val="0000FF"/>
                </a:solidFill>
                <a:latin typeface="+mn-ea"/>
                <a:cs typeface="Times New Roman" panose="02020603050405020304" pitchFamily="18" charset="0"/>
                <a:sym typeface="+mn-ea"/>
              </a:rPr>
              <a:t>赵东元院士</a:t>
            </a:r>
            <a:r>
              <a:rPr lang="zh-CN" altLang="en-US" sz="2000" dirty="0">
                <a:latin typeface="+mn-ea"/>
                <a:cs typeface="Times New Roman" panose="02020603050405020304" pitchFamily="18" charset="0"/>
                <a:sym typeface="+mn-ea"/>
              </a:rPr>
              <a:t>，复旦大学</a:t>
            </a:r>
          </a:p>
          <a:p>
            <a:pPr>
              <a:lnSpc>
                <a:spcPct val="150000"/>
              </a:lnSpc>
            </a:pPr>
            <a:r>
              <a:rPr lang="en-US" altLang="zh-CN" sz="2000" dirty="0">
                <a:latin typeface="+mn-ea"/>
                <a:cs typeface="Times New Roman" panose="02020603050405020304" pitchFamily="18" charset="0"/>
                <a:sym typeface="+mn-ea"/>
              </a:rPr>
              <a:t>2017.09.29</a:t>
            </a:r>
            <a:r>
              <a:rPr lang="zh-CN" altLang="en-US" sz="2000" dirty="0">
                <a:latin typeface="+mn-ea"/>
                <a:cs typeface="Times New Roman" panose="02020603050405020304" pitchFamily="18" charset="0"/>
                <a:sym typeface="+mn-ea"/>
              </a:rPr>
              <a:t>，精准化学</a:t>
            </a:r>
            <a:r>
              <a:rPr lang="en-US" altLang="zh-CN" sz="2000" dirty="0">
                <a:latin typeface="+mn-ea"/>
                <a:cs typeface="Times New Roman" panose="02020603050405020304" pitchFamily="18" charset="0"/>
                <a:sym typeface="+mn-ea"/>
              </a:rPr>
              <a:t>2.0---</a:t>
            </a:r>
            <a:r>
              <a:rPr lang="zh-CN" altLang="en-US" sz="2000" dirty="0">
                <a:latin typeface="+mn-ea"/>
                <a:cs typeface="Times New Roman" panose="02020603050405020304" pitchFamily="18" charset="0"/>
                <a:sym typeface="+mn-ea"/>
              </a:rPr>
              <a:t>化学让生活更美好，</a:t>
            </a:r>
            <a:r>
              <a:rPr lang="zh-CN" altLang="en-US" sz="2000" dirty="0">
                <a:solidFill>
                  <a:srgbClr val="0000FF"/>
                </a:solidFill>
                <a:latin typeface="+mn-ea"/>
                <a:cs typeface="Times New Roman" panose="02020603050405020304" pitchFamily="18" charset="0"/>
                <a:sym typeface="+mn-ea"/>
              </a:rPr>
              <a:t>田禾院士</a:t>
            </a:r>
            <a:r>
              <a:rPr lang="zh-CN" altLang="en-US" sz="2000" dirty="0">
                <a:latin typeface="+mn-ea"/>
                <a:cs typeface="Times New Roman" panose="02020603050405020304" pitchFamily="18" charset="0"/>
                <a:sym typeface="+mn-ea"/>
              </a:rPr>
              <a:t>，华东理工大学</a:t>
            </a:r>
          </a:p>
          <a:p>
            <a:pPr>
              <a:lnSpc>
                <a:spcPct val="150000"/>
              </a:lnSpc>
            </a:pPr>
            <a:r>
              <a:rPr lang="en-US" altLang="zh-CN" sz="2000" dirty="0">
                <a:latin typeface="+mn-ea"/>
                <a:cs typeface="Times New Roman" panose="02020603050405020304" pitchFamily="18" charset="0"/>
                <a:sym typeface="+mn-ea"/>
              </a:rPr>
              <a:t>2017.10.27</a:t>
            </a:r>
            <a:r>
              <a:rPr lang="zh-CN" altLang="en-US" sz="2000" dirty="0">
                <a:latin typeface="+mn-ea"/>
                <a:cs typeface="Times New Roman" panose="02020603050405020304" pitchFamily="18" charset="0"/>
                <a:sym typeface="+mn-ea"/>
              </a:rPr>
              <a:t>，分子材料聚集态：从一维到二维，</a:t>
            </a:r>
            <a:r>
              <a:rPr lang="zh-CN" altLang="en-US" sz="2000" dirty="0">
                <a:solidFill>
                  <a:srgbClr val="0000FF"/>
                </a:solidFill>
                <a:latin typeface="+mn-ea"/>
                <a:cs typeface="Times New Roman" panose="02020603050405020304" pitchFamily="18" charset="0"/>
                <a:sym typeface="+mn-ea"/>
              </a:rPr>
              <a:t>李玉良院士</a:t>
            </a:r>
            <a:r>
              <a:rPr lang="zh-CN" altLang="en-US" sz="2000" dirty="0">
                <a:latin typeface="+mn-ea"/>
                <a:cs typeface="Times New Roman" panose="02020603050405020304" pitchFamily="18" charset="0"/>
                <a:sym typeface="+mn-ea"/>
              </a:rPr>
              <a:t>，中科院化学所</a:t>
            </a:r>
            <a:endParaRPr lang="en-US" altLang="zh-CN" sz="2000" dirty="0">
              <a:latin typeface="+mn-ea"/>
              <a:cs typeface="Times New Roman" panose="02020603050405020304" pitchFamily="18" charset="0"/>
              <a:sym typeface="+mn-ea"/>
            </a:endParaRPr>
          </a:p>
          <a:p>
            <a:pPr>
              <a:lnSpc>
                <a:spcPct val="150000"/>
              </a:lnSpc>
            </a:pPr>
            <a:r>
              <a:rPr lang="en-US" altLang="zh-CN" sz="2000" dirty="0">
                <a:latin typeface="+mn-ea"/>
                <a:cs typeface="Times New Roman" panose="02020603050405020304" pitchFamily="18" charset="0"/>
                <a:sym typeface="+mn-ea"/>
              </a:rPr>
              <a:t>2018.03.30</a:t>
            </a:r>
            <a:r>
              <a:rPr lang="zh-CN" altLang="en-US" sz="2000" dirty="0">
                <a:latin typeface="+mn-ea"/>
                <a:cs typeface="Times New Roman" panose="02020603050405020304" pitchFamily="18" charset="0"/>
                <a:sym typeface="+mn-ea"/>
              </a:rPr>
              <a:t>，在失败与偶然中发现，</a:t>
            </a:r>
            <a:r>
              <a:rPr lang="zh-CN" altLang="en-US" sz="2000" dirty="0">
                <a:solidFill>
                  <a:srgbClr val="0000FF"/>
                </a:solidFill>
                <a:latin typeface="+mn-ea"/>
                <a:cs typeface="Times New Roman" panose="02020603050405020304" pitchFamily="18" charset="0"/>
                <a:sym typeface="+mn-ea"/>
              </a:rPr>
              <a:t>唐勇院士</a:t>
            </a:r>
            <a:r>
              <a:rPr lang="zh-CN" altLang="en-US" sz="2000" dirty="0">
                <a:latin typeface="+mn-ea"/>
                <a:cs typeface="Times New Roman" panose="02020603050405020304" pitchFamily="18" charset="0"/>
                <a:sym typeface="+mn-ea"/>
              </a:rPr>
              <a:t>，中科院上海有机所</a:t>
            </a:r>
            <a:endParaRPr lang="en-US" altLang="zh-CN" sz="2000" dirty="0">
              <a:latin typeface="+mn-ea"/>
              <a:cs typeface="Times New Roman" panose="02020603050405020304" pitchFamily="18" charset="0"/>
              <a:sym typeface="+mn-ea"/>
            </a:endParaRPr>
          </a:p>
          <a:p>
            <a:pPr>
              <a:lnSpc>
                <a:spcPct val="150000"/>
              </a:lnSpc>
            </a:pPr>
            <a:r>
              <a:rPr lang="en-US" altLang="zh-CN" sz="2000" dirty="0">
                <a:latin typeface="+mn-ea"/>
                <a:cs typeface="Times New Roman" panose="02020603050405020304" pitchFamily="18" charset="0"/>
                <a:sym typeface="+mn-ea"/>
              </a:rPr>
              <a:t>2018.04.27</a:t>
            </a:r>
            <a:r>
              <a:rPr lang="zh-CN" altLang="en-US" sz="2000" dirty="0">
                <a:latin typeface="+mn-ea"/>
                <a:cs typeface="Times New Roman" panose="02020603050405020304" pitchFamily="18" charset="0"/>
                <a:sym typeface="+mn-ea"/>
              </a:rPr>
              <a:t>，基础研究是根本，</a:t>
            </a:r>
            <a:r>
              <a:rPr lang="zh-CN" altLang="en-US" sz="2000" dirty="0">
                <a:solidFill>
                  <a:srgbClr val="0000FF"/>
                </a:solidFill>
                <a:latin typeface="+mn-ea"/>
                <a:cs typeface="Times New Roman" panose="02020603050405020304" pitchFamily="18" charset="0"/>
                <a:sym typeface="+mn-ea"/>
              </a:rPr>
              <a:t>杨玉良院士</a:t>
            </a:r>
            <a:r>
              <a:rPr lang="zh-CN" altLang="en-US" sz="2000" dirty="0">
                <a:latin typeface="+mn-ea"/>
                <a:cs typeface="Times New Roman" panose="02020603050405020304" pitchFamily="18" charset="0"/>
                <a:sym typeface="+mn-ea"/>
              </a:rPr>
              <a:t>，复旦大学</a:t>
            </a:r>
            <a:endParaRPr lang="en-US" altLang="zh-CN" sz="2000" dirty="0">
              <a:latin typeface="+mn-ea"/>
              <a:cs typeface="Times New Roman" panose="02020603050405020304" pitchFamily="18" charset="0"/>
              <a:sym typeface="+mn-ea"/>
            </a:endParaRPr>
          </a:p>
          <a:p>
            <a:pPr>
              <a:lnSpc>
                <a:spcPct val="150000"/>
              </a:lnSpc>
            </a:pPr>
            <a:r>
              <a:rPr lang="en-US" altLang="zh-CN" sz="2000" dirty="0">
                <a:latin typeface="+mn-ea"/>
                <a:cs typeface="Times New Roman" panose="02020603050405020304" pitchFamily="18" charset="0"/>
                <a:sym typeface="+mn-ea"/>
              </a:rPr>
              <a:t>2018.05.25</a:t>
            </a:r>
            <a:r>
              <a:rPr lang="zh-CN" altLang="en-US" sz="2000" dirty="0">
                <a:latin typeface="+mn-ea"/>
                <a:cs typeface="Times New Roman" panose="02020603050405020304" pitchFamily="18" charset="0"/>
                <a:sym typeface="+mn-ea"/>
              </a:rPr>
              <a:t>，在计算机中观看化学反应，</a:t>
            </a:r>
            <a:r>
              <a:rPr lang="zh-CN" altLang="en-US" sz="2000" dirty="0">
                <a:solidFill>
                  <a:srgbClr val="0000FF"/>
                </a:solidFill>
                <a:latin typeface="+mn-ea"/>
                <a:cs typeface="Times New Roman" panose="02020603050405020304" pitchFamily="18" charset="0"/>
                <a:sym typeface="+mn-ea"/>
              </a:rPr>
              <a:t>张东辉院士</a:t>
            </a:r>
            <a:r>
              <a:rPr lang="zh-CN" altLang="en-US" sz="2000" dirty="0">
                <a:latin typeface="+mn-ea"/>
                <a:cs typeface="Times New Roman" panose="02020603050405020304" pitchFamily="18" charset="0"/>
                <a:sym typeface="+mn-ea"/>
              </a:rPr>
              <a:t>，中科院大连化物所</a:t>
            </a:r>
            <a:endParaRPr lang="en-US" altLang="zh-CN" sz="2000" dirty="0">
              <a:latin typeface="+mn-ea"/>
              <a:cs typeface="Times New Roman" panose="02020603050405020304" pitchFamily="18" charset="0"/>
              <a:sym typeface="+mn-ea"/>
            </a:endParaRPr>
          </a:p>
          <a:p>
            <a:pPr>
              <a:lnSpc>
                <a:spcPct val="150000"/>
              </a:lnSpc>
            </a:pPr>
            <a:r>
              <a:rPr lang="en-US" altLang="zh-CN" sz="2000" dirty="0">
                <a:latin typeface="+mn-ea"/>
                <a:cs typeface="Times New Roman" panose="02020603050405020304" pitchFamily="18" charset="0"/>
                <a:sym typeface="+mn-ea"/>
              </a:rPr>
              <a:t>2019.03.29</a:t>
            </a:r>
            <a:r>
              <a:rPr lang="zh-CN" altLang="en-US" sz="2000" dirty="0">
                <a:latin typeface="+mn-ea"/>
                <a:cs typeface="Times New Roman" panose="02020603050405020304" pitchFamily="18" charset="0"/>
                <a:sym typeface="+mn-ea"/>
              </a:rPr>
              <a:t>，发展中的化学，</a:t>
            </a:r>
            <a:r>
              <a:rPr lang="zh-CN" altLang="en-US" sz="2000" dirty="0">
                <a:solidFill>
                  <a:srgbClr val="0000FF"/>
                </a:solidFill>
                <a:latin typeface="+mn-ea"/>
                <a:cs typeface="Times New Roman" panose="02020603050405020304" pitchFamily="18" charset="0"/>
                <a:sym typeface="+mn-ea"/>
              </a:rPr>
              <a:t>冯小明院士</a:t>
            </a:r>
            <a:r>
              <a:rPr lang="zh-CN" altLang="en-US" sz="2000" dirty="0">
                <a:latin typeface="+mn-ea"/>
                <a:cs typeface="Times New Roman" panose="02020603050405020304" pitchFamily="18" charset="0"/>
                <a:sym typeface="+mn-ea"/>
              </a:rPr>
              <a:t>，</a:t>
            </a:r>
            <a:r>
              <a:rPr lang="zh-CN" altLang="en-US" sz="2000" dirty="0" smtClean="0">
                <a:latin typeface="+mn-ea"/>
                <a:cs typeface="Times New Roman" panose="02020603050405020304" pitchFamily="18" charset="0"/>
                <a:sym typeface="+mn-ea"/>
              </a:rPr>
              <a:t>四川大学</a:t>
            </a:r>
            <a:endParaRPr lang="en-US" altLang="zh-CN" sz="2000" dirty="0">
              <a:latin typeface="+mn-ea"/>
              <a:cs typeface="Times New Roman" panose="02020603050405020304" pitchFamily="18" charset="0"/>
              <a:sym typeface="+mn-ea"/>
            </a:endParaRPr>
          </a:p>
        </p:txBody>
      </p:sp>
      <p:cxnSp>
        <p:nvCxnSpPr>
          <p:cNvPr id="12" name="直接连接符 11"/>
          <p:cNvCxnSpPr/>
          <p:nvPr/>
        </p:nvCxnSpPr>
        <p:spPr>
          <a:xfrm>
            <a:off x="40640" y="835025"/>
            <a:ext cx="12151360" cy="0"/>
          </a:xfrm>
          <a:prstGeom prst="line">
            <a:avLst/>
          </a:prstGeom>
          <a:ln w="19050">
            <a:solidFill>
              <a:srgbClr val="84006A"/>
            </a:solidFill>
          </a:ln>
        </p:spPr>
        <p:style>
          <a:lnRef idx="1">
            <a:schemeClr val="accent1"/>
          </a:lnRef>
          <a:fillRef idx="0">
            <a:schemeClr val="accent1"/>
          </a:fillRef>
          <a:effectRef idx="0">
            <a:schemeClr val="accent1"/>
          </a:effectRef>
          <a:fontRef idx="minor">
            <a:schemeClr val="tx1"/>
          </a:fontRef>
        </p:style>
      </p:cxnSp>
      <p:sp>
        <p:nvSpPr>
          <p:cNvPr id="13" name="标题 66"/>
          <p:cNvSpPr txBox="1">
            <a:spLocks/>
          </p:cNvSpPr>
          <p:nvPr/>
        </p:nvSpPr>
        <p:spPr>
          <a:xfrm>
            <a:off x="40640" y="321310"/>
            <a:ext cx="1837321" cy="57404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2800" b="1" dirty="0" smtClean="0">
                <a:solidFill>
                  <a:srgbClr val="84006A"/>
                </a:solidFill>
                <a:latin typeface="方正兰亭准黑_GBK" panose="02000000000000000000" charset="-122"/>
                <a:ea typeface="方正兰亭准黑_GBK" panose="02000000000000000000" charset="-122"/>
              </a:rPr>
              <a:t>伯苓讲座</a:t>
            </a:r>
            <a:endParaRPr lang="zh-CN" altLang="en-US" sz="2800" b="1" dirty="0">
              <a:solidFill>
                <a:srgbClr val="84006A"/>
              </a:solidFill>
              <a:latin typeface="微软雅黑" panose="020B0503020204020204" charset="-122"/>
              <a:ea typeface="微软雅黑" panose="020B0503020204020204" charset="-122"/>
              <a:cs typeface="微软雅黑" panose="020B0503020204020204" charset="-122"/>
            </a:endParaRPr>
          </a:p>
        </p:txBody>
      </p:sp>
    </p:spTree>
    <p:custDataLst>
      <p:tags r:id="rId1"/>
    </p:custDataLst>
    <p:extLst>
      <p:ext uri="{BB962C8B-B14F-4D97-AF65-F5344CB8AC3E}">
        <p14:creationId xmlns:p14="http://schemas.microsoft.com/office/powerpoint/2010/main" val="19483839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635" y="1262380"/>
            <a:ext cx="12198985" cy="4619625"/>
          </a:xfrm>
          <a:prstGeom prst="rect">
            <a:avLst/>
          </a:prstGeom>
          <a:solidFill>
            <a:srgbClr val="8500A6">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G:\新建文件夹\配图\条_画板 1.png条_画板 1"/>
          <p:cNvPicPr>
            <a:picLocks noChangeAspect="1"/>
          </p:cNvPicPr>
          <p:nvPr>
            <p:custDataLst>
              <p:tags r:id="rId2"/>
            </p:custDataLst>
          </p:nvPr>
        </p:nvPicPr>
        <p:blipFill>
          <a:blip r:embed="rId4"/>
          <a:srcRect/>
          <a:stretch>
            <a:fillRect/>
          </a:stretch>
        </p:blipFill>
        <p:spPr>
          <a:xfrm>
            <a:off x="635" y="6744018"/>
            <a:ext cx="12198350" cy="111125"/>
          </a:xfrm>
          <a:prstGeom prst="rect">
            <a:avLst/>
          </a:prstGeom>
        </p:spPr>
      </p:pic>
      <p:grpSp>
        <p:nvGrpSpPr>
          <p:cNvPr id="2" name="组合 1"/>
          <p:cNvGrpSpPr/>
          <p:nvPr/>
        </p:nvGrpSpPr>
        <p:grpSpPr>
          <a:xfrm>
            <a:off x="9508490" y="226695"/>
            <a:ext cx="2849880" cy="635000"/>
            <a:chOff x="14974" y="357"/>
            <a:chExt cx="4488" cy="1000"/>
          </a:xfrm>
        </p:grpSpPr>
        <p:pic>
          <p:nvPicPr>
            <p:cNvPr id="3" name="图片 2" descr="G:\新建文件夹\配图\58-02.png58-02"/>
            <p:cNvPicPr>
              <a:picLocks noChangeAspect="1"/>
            </p:cNvPicPr>
            <p:nvPr/>
          </p:nvPicPr>
          <p:blipFill>
            <a:blip r:embed="rId5"/>
            <a:srcRect/>
            <a:stretch>
              <a:fillRect/>
            </a:stretch>
          </p:blipFill>
          <p:spPr>
            <a:xfrm>
              <a:off x="14974" y="366"/>
              <a:ext cx="4228" cy="949"/>
            </a:xfrm>
            <a:prstGeom prst="rect">
              <a:avLst/>
            </a:prstGeom>
          </p:spPr>
        </p:pic>
        <p:pic>
          <p:nvPicPr>
            <p:cNvPr id="8" name="图片 7" descr="16_画板 1"/>
            <p:cNvPicPr>
              <a:picLocks noChangeAspect="1"/>
            </p:cNvPicPr>
            <p:nvPr/>
          </p:nvPicPr>
          <p:blipFill>
            <a:blip r:embed="rId6"/>
            <a:stretch>
              <a:fillRect/>
            </a:stretch>
          </p:blipFill>
          <p:spPr>
            <a:xfrm>
              <a:off x="14974" y="357"/>
              <a:ext cx="4489" cy="1000"/>
            </a:xfrm>
            <a:prstGeom prst="rect">
              <a:avLst/>
            </a:prstGeom>
          </p:spPr>
        </p:pic>
      </p:grpSp>
      <p:sp>
        <p:nvSpPr>
          <p:cNvPr id="7" name="矩形 6"/>
          <p:cNvSpPr/>
          <p:nvPr/>
        </p:nvSpPr>
        <p:spPr>
          <a:xfrm>
            <a:off x="393290" y="1240784"/>
            <a:ext cx="10805652" cy="4708981"/>
          </a:xfrm>
          <a:prstGeom prst="rect">
            <a:avLst/>
          </a:prstGeom>
        </p:spPr>
        <p:txBody>
          <a:bodyPr wrap="square">
            <a:spAutoFit/>
          </a:bodyPr>
          <a:lstStyle/>
          <a:p>
            <a:pPr>
              <a:lnSpc>
                <a:spcPct val="150000"/>
              </a:lnSpc>
            </a:pPr>
            <a:r>
              <a:rPr lang="en-US" altLang="zh-CN" sz="2000" dirty="0" smtClean="0">
                <a:latin typeface="+mn-ea"/>
                <a:cs typeface="Times New Roman" panose="02020603050405020304" pitchFamily="18" charset="0"/>
                <a:sym typeface="+mn-ea"/>
              </a:rPr>
              <a:t>2019.04.26</a:t>
            </a:r>
            <a:r>
              <a:rPr lang="zh-CN" altLang="en-US" sz="2000" dirty="0" smtClean="0">
                <a:latin typeface="+mn-ea"/>
                <a:cs typeface="Times New Roman" panose="02020603050405020304" pitchFamily="18" charset="0"/>
                <a:sym typeface="+mn-ea"/>
              </a:rPr>
              <a:t>，绿色化学和绿色碳科学，</a:t>
            </a:r>
            <a:r>
              <a:rPr lang="zh-CN" altLang="en-US" sz="2000" dirty="0" smtClean="0">
                <a:solidFill>
                  <a:srgbClr val="0000FF"/>
                </a:solidFill>
                <a:latin typeface="+mn-ea"/>
                <a:cs typeface="Times New Roman" panose="02020603050405020304" pitchFamily="18" charset="0"/>
                <a:sym typeface="+mn-ea"/>
              </a:rPr>
              <a:t>韩布兴院士</a:t>
            </a:r>
            <a:r>
              <a:rPr lang="zh-CN" altLang="en-US" sz="2000" dirty="0" smtClean="0">
                <a:latin typeface="+mn-ea"/>
                <a:cs typeface="Times New Roman" panose="02020603050405020304" pitchFamily="18" charset="0"/>
                <a:sym typeface="+mn-ea"/>
              </a:rPr>
              <a:t>，中科院化学所</a:t>
            </a:r>
            <a:endParaRPr lang="en-US" altLang="zh-CN" sz="2000" dirty="0" smtClean="0">
              <a:latin typeface="+mn-ea"/>
              <a:cs typeface="Times New Roman" panose="02020603050405020304" pitchFamily="18" charset="0"/>
              <a:sym typeface="+mn-ea"/>
            </a:endParaRPr>
          </a:p>
          <a:p>
            <a:pPr>
              <a:lnSpc>
                <a:spcPct val="150000"/>
              </a:lnSpc>
            </a:pPr>
            <a:r>
              <a:rPr lang="en-US" altLang="zh-CN" sz="2000" dirty="0" smtClean="0">
                <a:latin typeface="+mn-ea"/>
                <a:cs typeface="Times New Roman" panose="02020603050405020304" pitchFamily="18" charset="0"/>
                <a:sym typeface="+mn-ea"/>
              </a:rPr>
              <a:t>2019.05.31</a:t>
            </a:r>
            <a:r>
              <a:rPr lang="zh-CN" altLang="en-US" sz="2000" dirty="0">
                <a:latin typeface="+mn-ea"/>
                <a:cs typeface="Times New Roman" panose="02020603050405020304" pitchFamily="18" charset="0"/>
                <a:sym typeface="+mn-ea"/>
              </a:rPr>
              <a:t>，电催化，</a:t>
            </a:r>
            <a:r>
              <a:rPr lang="zh-CN" altLang="en-US" sz="2000" dirty="0">
                <a:solidFill>
                  <a:srgbClr val="0000FF"/>
                </a:solidFill>
                <a:latin typeface="+mn-ea"/>
                <a:cs typeface="Times New Roman" panose="02020603050405020304" pitchFamily="18" charset="0"/>
                <a:sym typeface="+mn-ea"/>
              </a:rPr>
              <a:t>孙世刚院士</a:t>
            </a:r>
            <a:r>
              <a:rPr lang="zh-CN" altLang="en-US" sz="2000" dirty="0">
                <a:latin typeface="+mn-ea"/>
                <a:cs typeface="Times New Roman" panose="02020603050405020304" pitchFamily="18" charset="0"/>
                <a:sym typeface="+mn-ea"/>
              </a:rPr>
              <a:t>，厦门大学</a:t>
            </a:r>
            <a:endParaRPr lang="en-US" altLang="zh-CN" sz="2000" dirty="0">
              <a:latin typeface="+mn-ea"/>
              <a:cs typeface="Times New Roman" panose="02020603050405020304" pitchFamily="18" charset="0"/>
              <a:sym typeface="+mn-ea"/>
            </a:endParaRPr>
          </a:p>
          <a:p>
            <a:pPr>
              <a:lnSpc>
                <a:spcPct val="150000"/>
              </a:lnSpc>
            </a:pPr>
            <a:r>
              <a:rPr lang="en-US" altLang="zh-CN" sz="2000" dirty="0">
                <a:latin typeface="+mn-ea"/>
                <a:cs typeface="Times New Roman" panose="02020603050405020304" pitchFamily="18" charset="0"/>
                <a:sym typeface="+mn-ea"/>
              </a:rPr>
              <a:t>2021.04.23</a:t>
            </a:r>
            <a:r>
              <a:rPr lang="zh-CN" altLang="en-US" sz="2000" dirty="0">
                <a:latin typeface="+mn-ea"/>
                <a:cs typeface="Times New Roman" panose="02020603050405020304" pitchFamily="18" charset="0"/>
                <a:sym typeface="+mn-ea"/>
              </a:rPr>
              <a:t>，金属化学生物学，</a:t>
            </a:r>
            <a:r>
              <a:rPr lang="zh-CN" altLang="en-US" sz="2000" dirty="0">
                <a:solidFill>
                  <a:srgbClr val="0000FF"/>
                </a:solidFill>
                <a:latin typeface="+mn-ea"/>
                <a:cs typeface="Times New Roman" panose="02020603050405020304" pitchFamily="18" charset="0"/>
                <a:sym typeface="+mn-ea"/>
              </a:rPr>
              <a:t>郭子建</a:t>
            </a:r>
            <a:r>
              <a:rPr lang="zh-CN" altLang="en-US" sz="2000" dirty="0">
                <a:solidFill>
                  <a:srgbClr val="2825FD"/>
                </a:solidFill>
                <a:latin typeface="+mn-ea"/>
                <a:cs typeface="Times New Roman" panose="02020603050405020304" pitchFamily="18" charset="0"/>
                <a:sym typeface="+mn-ea"/>
              </a:rPr>
              <a:t>院士</a:t>
            </a:r>
            <a:r>
              <a:rPr lang="zh-CN" altLang="en-US" sz="2000" dirty="0">
                <a:latin typeface="+mn-ea"/>
                <a:cs typeface="Times New Roman" panose="02020603050405020304" pitchFamily="18" charset="0"/>
                <a:sym typeface="+mn-ea"/>
              </a:rPr>
              <a:t>，</a:t>
            </a:r>
            <a:r>
              <a:rPr lang="zh-CN" altLang="en-US" sz="2000" dirty="0" smtClean="0">
                <a:latin typeface="+mn-ea"/>
                <a:cs typeface="Times New Roman" panose="02020603050405020304" pitchFamily="18" charset="0"/>
                <a:sym typeface="+mn-ea"/>
              </a:rPr>
              <a:t>南京大学</a:t>
            </a:r>
            <a:endParaRPr lang="en-US" altLang="zh-CN" sz="2000" dirty="0" smtClean="0">
              <a:latin typeface="+mn-ea"/>
              <a:cs typeface="Times New Roman" panose="02020603050405020304" pitchFamily="18" charset="0"/>
              <a:sym typeface="+mn-ea"/>
            </a:endParaRPr>
          </a:p>
          <a:p>
            <a:pPr>
              <a:lnSpc>
                <a:spcPct val="150000"/>
              </a:lnSpc>
            </a:pPr>
            <a:r>
              <a:rPr lang="en-US" altLang="zh-CN" sz="2000" dirty="0" smtClean="0">
                <a:latin typeface="+mn-ea"/>
                <a:cs typeface="Times New Roman" panose="02020603050405020304" pitchFamily="18" charset="0"/>
                <a:sym typeface="+mn-ea"/>
              </a:rPr>
              <a:t>2021.12.24</a:t>
            </a:r>
            <a:r>
              <a:rPr lang="zh-CN" altLang="en-US" sz="2000" dirty="0" smtClean="0">
                <a:latin typeface="+mn-ea"/>
                <a:cs typeface="Times New Roman" panose="02020603050405020304" pitchFamily="18" charset="0"/>
                <a:sym typeface="+mn-ea"/>
              </a:rPr>
              <a:t>，</a:t>
            </a:r>
            <a:r>
              <a:rPr lang="zh-CN" altLang="en-US" sz="2000" dirty="0">
                <a:latin typeface="+mn-ea"/>
                <a:cs typeface="Times New Roman" panose="02020603050405020304" pitchFamily="18" charset="0"/>
                <a:sym typeface="+mn-ea"/>
              </a:rPr>
              <a:t>酵母基因组的合成与</a:t>
            </a:r>
            <a:r>
              <a:rPr lang="zh-CN" altLang="en-US" sz="2000" dirty="0" smtClean="0">
                <a:latin typeface="+mn-ea"/>
                <a:cs typeface="Times New Roman" panose="02020603050405020304" pitchFamily="18" charset="0"/>
                <a:sym typeface="+mn-ea"/>
              </a:rPr>
              <a:t>应用</a:t>
            </a:r>
            <a:r>
              <a:rPr lang="en-US" altLang="zh-CN" sz="2000" dirty="0" smtClean="0">
                <a:latin typeface="+mn-ea"/>
                <a:cs typeface="Times New Roman" panose="02020603050405020304" pitchFamily="18" charset="0"/>
                <a:sym typeface="+mn-ea"/>
              </a:rPr>
              <a:t>, </a:t>
            </a:r>
            <a:r>
              <a:rPr lang="zh-CN" altLang="en-US" sz="2000" dirty="0" smtClean="0">
                <a:solidFill>
                  <a:srgbClr val="2825FD"/>
                </a:solidFill>
                <a:latin typeface="+mn-ea"/>
                <a:cs typeface="Times New Roman" panose="02020603050405020304" pitchFamily="18" charset="0"/>
                <a:sym typeface="+mn-ea"/>
              </a:rPr>
              <a:t>元英进院士</a:t>
            </a:r>
            <a:r>
              <a:rPr lang="en-US" altLang="zh-CN" sz="2000" dirty="0" smtClean="0">
                <a:solidFill>
                  <a:schemeClr val="accent1">
                    <a:lumMod val="75000"/>
                  </a:schemeClr>
                </a:solidFill>
                <a:latin typeface="+mn-ea"/>
                <a:cs typeface="Times New Roman" panose="02020603050405020304" pitchFamily="18" charset="0"/>
                <a:sym typeface="+mn-ea"/>
              </a:rPr>
              <a:t>, </a:t>
            </a:r>
            <a:r>
              <a:rPr lang="zh-CN" altLang="en-US" sz="2000" dirty="0" smtClean="0">
                <a:latin typeface="+mn-ea"/>
                <a:cs typeface="Times New Roman" panose="02020603050405020304" pitchFamily="18" charset="0"/>
                <a:sym typeface="+mn-ea"/>
              </a:rPr>
              <a:t>天津大学</a:t>
            </a:r>
            <a:endParaRPr lang="en-US" altLang="zh-CN" sz="2000" dirty="0" smtClean="0">
              <a:latin typeface="+mn-ea"/>
              <a:cs typeface="Times New Roman" panose="02020603050405020304" pitchFamily="18" charset="0"/>
              <a:sym typeface="+mn-ea"/>
            </a:endParaRPr>
          </a:p>
          <a:p>
            <a:pPr>
              <a:lnSpc>
                <a:spcPct val="150000"/>
              </a:lnSpc>
            </a:pPr>
            <a:r>
              <a:rPr lang="en-US" altLang="zh-CN" sz="2000" dirty="0" smtClean="0">
                <a:latin typeface="+mn-ea"/>
                <a:cs typeface="Times New Roman" panose="02020603050405020304" pitchFamily="18" charset="0"/>
                <a:sym typeface="+mn-ea"/>
              </a:rPr>
              <a:t>2022.09.30,   </a:t>
            </a:r>
            <a:r>
              <a:rPr lang="zh-CN" altLang="en-US" sz="2000" dirty="0" smtClean="0">
                <a:latin typeface="+mn-ea"/>
                <a:cs typeface="Times New Roman" panose="02020603050405020304" pitchFamily="18" charset="0"/>
                <a:sym typeface="+mn-ea"/>
              </a:rPr>
              <a:t>配位聚合物</a:t>
            </a:r>
            <a:r>
              <a:rPr lang="zh-CN" altLang="en-US" sz="2000" dirty="0">
                <a:latin typeface="+mn-ea"/>
                <a:cs typeface="Times New Roman" panose="02020603050405020304" pitchFamily="18" charset="0"/>
                <a:sym typeface="+mn-ea"/>
              </a:rPr>
              <a:t>：从结构设计到功能</a:t>
            </a:r>
            <a:r>
              <a:rPr lang="zh-CN" altLang="en-US" sz="2000" dirty="0" smtClean="0">
                <a:latin typeface="+mn-ea"/>
                <a:cs typeface="Times New Roman" panose="02020603050405020304" pitchFamily="18" charset="0"/>
                <a:sym typeface="+mn-ea"/>
              </a:rPr>
              <a:t>实现</a:t>
            </a:r>
            <a:r>
              <a:rPr lang="en-US" altLang="zh-CN" sz="2000" dirty="0" smtClean="0">
                <a:latin typeface="+mn-ea"/>
                <a:cs typeface="Times New Roman" panose="02020603050405020304" pitchFamily="18" charset="0"/>
                <a:sym typeface="+mn-ea"/>
              </a:rPr>
              <a:t>,</a:t>
            </a:r>
            <a:r>
              <a:rPr lang="zh-CN" altLang="en-US" sz="2000" dirty="0" smtClean="0">
                <a:solidFill>
                  <a:srgbClr val="2825FD"/>
                </a:solidFill>
                <a:latin typeface="+mn-ea"/>
                <a:cs typeface="Times New Roman" panose="02020603050405020304" pitchFamily="18" charset="0"/>
                <a:sym typeface="+mn-ea"/>
              </a:rPr>
              <a:t>卜显和</a:t>
            </a:r>
            <a:r>
              <a:rPr lang="zh-CN" altLang="en-US" sz="2000" dirty="0">
                <a:solidFill>
                  <a:srgbClr val="2825FD"/>
                </a:solidFill>
                <a:latin typeface="+mn-ea"/>
                <a:cs typeface="Times New Roman" panose="02020603050405020304" pitchFamily="18" charset="0"/>
                <a:sym typeface="+mn-ea"/>
              </a:rPr>
              <a:t>院士</a:t>
            </a:r>
            <a:r>
              <a:rPr lang="zh-CN" altLang="en-US" sz="2000" dirty="0" smtClean="0">
                <a:latin typeface="+mn-ea"/>
                <a:cs typeface="Times New Roman" panose="02020603050405020304" pitchFamily="18" charset="0"/>
                <a:sym typeface="+mn-ea"/>
              </a:rPr>
              <a:t>，南开大学</a:t>
            </a:r>
            <a:endParaRPr lang="en-US" altLang="zh-CN" sz="2000" dirty="0" smtClean="0">
              <a:latin typeface="+mn-ea"/>
              <a:cs typeface="Times New Roman" panose="02020603050405020304" pitchFamily="18" charset="0"/>
              <a:sym typeface="+mn-ea"/>
            </a:endParaRPr>
          </a:p>
          <a:p>
            <a:pPr>
              <a:lnSpc>
                <a:spcPct val="150000"/>
              </a:lnSpc>
            </a:pPr>
            <a:r>
              <a:rPr lang="en-US" altLang="zh-CN" sz="2000" dirty="0" smtClean="0">
                <a:latin typeface="+mn-ea"/>
                <a:cs typeface="Times New Roman" panose="02020603050405020304" pitchFamily="18" charset="0"/>
                <a:sym typeface="+mn-ea"/>
              </a:rPr>
              <a:t>2022.03.25</a:t>
            </a:r>
            <a:r>
              <a:rPr lang="zh-CN" altLang="en-US" sz="2000" dirty="0" smtClean="0">
                <a:latin typeface="+mn-ea"/>
                <a:cs typeface="Times New Roman" panose="02020603050405020304" pitchFamily="18" charset="0"/>
                <a:sym typeface="+mn-ea"/>
              </a:rPr>
              <a:t>，</a:t>
            </a:r>
            <a:r>
              <a:rPr lang="zh-CN" altLang="en-US" sz="2000" dirty="0">
                <a:latin typeface="+mn-ea"/>
                <a:cs typeface="Times New Roman" panose="02020603050405020304" pitchFamily="18" charset="0"/>
                <a:sym typeface="+mn-ea"/>
              </a:rPr>
              <a:t>科学与</a:t>
            </a:r>
            <a:r>
              <a:rPr lang="zh-CN" altLang="en-US" sz="2000" dirty="0" smtClean="0">
                <a:latin typeface="+mn-ea"/>
                <a:cs typeface="Times New Roman" panose="02020603050405020304" pitchFamily="18" charset="0"/>
                <a:sym typeface="+mn-ea"/>
              </a:rPr>
              <a:t>智能， </a:t>
            </a:r>
            <a:r>
              <a:rPr lang="zh-CN" altLang="en-US" sz="2000" dirty="0" smtClean="0">
                <a:solidFill>
                  <a:srgbClr val="2825FD"/>
                </a:solidFill>
                <a:latin typeface="+mn-ea"/>
                <a:cs typeface="Times New Roman" panose="02020603050405020304" pitchFamily="18" charset="0"/>
                <a:sym typeface="+mn-ea"/>
              </a:rPr>
              <a:t>鄂维南院士</a:t>
            </a:r>
            <a:r>
              <a:rPr lang="zh-CN" altLang="en-US" sz="2000" dirty="0" smtClean="0">
                <a:latin typeface="+mn-ea"/>
                <a:cs typeface="Times New Roman" panose="02020603050405020304" pitchFamily="18" charset="0"/>
                <a:sym typeface="+mn-ea"/>
              </a:rPr>
              <a:t>，北京大学</a:t>
            </a:r>
            <a:endParaRPr lang="en-US" altLang="zh-CN" sz="2000" dirty="0" smtClean="0">
              <a:latin typeface="+mn-ea"/>
              <a:cs typeface="Times New Roman" panose="02020603050405020304" pitchFamily="18" charset="0"/>
              <a:sym typeface="+mn-ea"/>
            </a:endParaRPr>
          </a:p>
          <a:p>
            <a:pPr>
              <a:lnSpc>
                <a:spcPct val="150000"/>
              </a:lnSpc>
            </a:pPr>
            <a:r>
              <a:rPr lang="en-US" altLang="zh-CN" sz="2000" dirty="0" smtClean="0">
                <a:latin typeface="+mn-ea"/>
                <a:cs typeface="Times New Roman" panose="02020603050405020304" pitchFamily="18" charset="0"/>
                <a:sym typeface="+mn-ea"/>
              </a:rPr>
              <a:t>2023. 02.24,  </a:t>
            </a:r>
            <a:r>
              <a:rPr lang="zh-CN" altLang="en-US" sz="2000" dirty="0" smtClean="0">
                <a:latin typeface="+mn-ea"/>
                <a:cs typeface="Times New Roman" panose="02020603050405020304" pitchFamily="18" charset="0"/>
                <a:sym typeface="+mn-ea"/>
              </a:rPr>
              <a:t>人工智能化学家</a:t>
            </a:r>
            <a:r>
              <a:rPr lang="en-US" altLang="zh-CN" sz="2000" dirty="0" smtClean="0">
                <a:latin typeface="+mn-ea"/>
                <a:cs typeface="Times New Roman" panose="02020603050405020304" pitchFamily="18" charset="0"/>
                <a:sym typeface="+mn-ea"/>
              </a:rPr>
              <a:t>, </a:t>
            </a:r>
            <a:r>
              <a:rPr lang="zh-CN" altLang="en-US" sz="2000" dirty="0" smtClean="0">
                <a:solidFill>
                  <a:srgbClr val="2825FD"/>
                </a:solidFill>
                <a:latin typeface="+mn-ea"/>
                <a:cs typeface="Times New Roman" panose="02020603050405020304" pitchFamily="18" charset="0"/>
                <a:sym typeface="+mn-ea"/>
              </a:rPr>
              <a:t>罗毅</a:t>
            </a:r>
            <a:r>
              <a:rPr lang="zh-CN" altLang="en-US" sz="2000" dirty="0">
                <a:solidFill>
                  <a:srgbClr val="2825FD"/>
                </a:solidFill>
                <a:latin typeface="+mn-ea"/>
                <a:cs typeface="Times New Roman" panose="02020603050405020304" pitchFamily="18" charset="0"/>
                <a:sym typeface="+mn-ea"/>
              </a:rPr>
              <a:t>院士</a:t>
            </a:r>
            <a:r>
              <a:rPr lang="zh-CN" altLang="en-US" sz="2000" dirty="0" smtClean="0">
                <a:latin typeface="+mn-ea"/>
                <a:cs typeface="Times New Roman" panose="02020603050405020304" pitchFamily="18" charset="0"/>
                <a:sym typeface="+mn-ea"/>
              </a:rPr>
              <a:t>，</a:t>
            </a:r>
            <a:r>
              <a:rPr lang="zh-CN" altLang="en-US" sz="2000" dirty="0">
                <a:latin typeface="+mn-ea"/>
                <a:cs typeface="Times New Roman" panose="02020603050405020304" pitchFamily="18" charset="0"/>
                <a:sym typeface="+mn-ea"/>
              </a:rPr>
              <a:t>中国科学技术</a:t>
            </a:r>
            <a:r>
              <a:rPr lang="zh-CN" altLang="en-US" sz="2000" dirty="0" smtClean="0">
                <a:latin typeface="+mn-ea"/>
                <a:cs typeface="Times New Roman" panose="02020603050405020304" pitchFamily="18" charset="0"/>
                <a:sym typeface="+mn-ea"/>
              </a:rPr>
              <a:t>大学</a:t>
            </a:r>
            <a:endParaRPr lang="en-US" altLang="zh-CN" sz="2000" dirty="0" smtClean="0">
              <a:latin typeface="+mn-ea"/>
              <a:cs typeface="Times New Roman" panose="02020603050405020304" pitchFamily="18" charset="0"/>
              <a:sym typeface="+mn-ea"/>
            </a:endParaRPr>
          </a:p>
          <a:p>
            <a:pPr>
              <a:lnSpc>
                <a:spcPct val="150000"/>
              </a:lnSpc>
            </a:pPr>
            <a:r>
              <a:rPr lang="en-US" altLang="zh-CN" sz="2000" dirty="0" smtClean="0">
                <a:latin typeface="+mn-ea"/>
                <a:cs typeface="Times New Roman" panose="02020603050405020304" pitchFamily="18" charset="0"/>
                <a:sym typeface="+mn-ea"/>
              </a:rPr>
              <a:t>2023.03.31,   </a:t>
            </a:r>
            <a:r>
              <a:rPr lang="zh-CN" altLang="en-US" sz="2000" dirty="0" smtClean="0">
                <a:latin typeface="+mn-ea"/>
                <a:cs typeface="Times New Roman" panose="02020603050405020304" pitchFamily="18" charset="0"/>
                <a:sym typeface="+mn-ea"/>
              </a:rPr>
              <a:t>量子</a:t>
            </a:r>
            <a:r>
              <a:rPr lang="zh-CN" altLang="en-US" sz="2000" dirty="0">
                <a:latin typeface="+mn-ea"/>
                <a:cs typeface="Times New Roman" panose="02020603050405020304" pitchFamily="18" charset="0"/>
                <a:sym typeface="+mn-ea"/>
              </a:rPr>
              <a:t>计算机时代的理论</a:t>
            </a:r>
            <a:r>
              <a:rPr lang="zh-CN" altLang="en-US" sz="2000" dirty="0" smtClean="0">
                <a:latin typeface="+mn-ea"/>
                <a:cs typeface="Times New Roman" panose="02020603050405020304" pitchFamily="18" charset="0"/>
                <a:sym typeface="+mn-ea"/>
              </a:rPr>
              <a:t>化学， </a:t>
            </a:r>
            <a:r>
              <a:rPr lang="zh-CN" altLang="en-US" sz="2000" dirty="0" smtClean="0">
                <a:solidFill>
                  <a:srgbClr val="2825FD"/>
                </a:solidFill>
                <a:latin typeface="+mn-ea"/>
                <a:cs typeface="Times New Roman" panose="02020603050405020304" pitchFamily="18" charset="0"/>
                <a:sym typeface="+mn-ea"/>
              </a:rPr>
              <a:t>方维海院士</a:t>
            </a:r>
            <a:r>
              <a:rPr lang="zh-CN" altLang="en-US" sz="2000" dirty="0" smtClean="0">
                <a:latin typeface="+mn-ea"/>
                <a:cs typeface="Times New Roman" panose="02020603050405020304" pitchFamily="18" charset="0"/>
                <a:sym typeface="+mn-ea"/>
              </a:rPr>
              <a:t>，北京师范大学</a:t>
            </a:r>
            <a:endParaRPr lang="en-US" altLang="zh-CN" sz="2000" dirty="0" smtClean="0">
              <a:latin typeface="+mn-ea"/>
              <a:cs typeface="Times New Roman" panose="02020603050405020304" pitchFamily="18" charset="0"/>
              <a:sym typeface="+mn-ea"/>
            </a:endParaRPr>
          </a:p>
          <a:p>
            <a:pPr>
              <a:lnSpc>
                <a:spcPct val="150000"/>
              </a:lnSpc>
            </a:pPr>
            <a:r>
              <a:rPr lang="en-US" altLang="zh-CN" sz="2000" dirty="0" smtClean="0">
                <a:latin typeface="+mn-ea"/>
                <a:cs typeface="Times New Roman" panose="02020603050405020304" pitchFamily="18" charset="0"/>
                <a:sym typeface="+mn-ea"/>
              </a:rPr>
              <a:t>2023.04.28</a:t>
            </a:r>
            <a:r>
              <a:rPr lang="zh-CN" altLang="en-US" sz="2000" dirty="0" smtClean="0">
                <a:latin typeface="+mn-ea"/>
                <a:cs typeface="Times New Roman" panose="02020603050405020304" pitchFamily="18" charset="0"/>
                <a:sym typeface="+mn-ea"/>
              </a:rPr>
              <a:t>，</a:t>
            </a:r>
            <a:r>
              <a:rPr lang="zh-CN" altLang="en-US" sz="2000" dirty="0">
                <a:latin typeface="+mn-ea"/>
                <a:cs typeface="Times New Roman" panose="02020603050405020304" pitchFamily="18" charset="0"/>
                <a:sym typeface="+mn-ea"/>
              </a:rPr>
              <a:t>“苦尽甘来”糖化</a:t>
            </a:r>
            <a:r>
              <a:rPr lang="zh-CN" altLang="en-US" sz="2000" dirty="0" smtClean="0">
                <a:latin typeface="+mn-ea"/>
                <a:cs typeface="Times New Roman" panose="02020603050405020304" pitchFamily="18" charset="0"/>
                <a:sym typeface="+mn-ea"/>
              </a:rPr>
              <a:t>学， </a:t>
            </a:r>
            <a:r>
              <a:rPr lang="zh-CN" altLang="en-US" sz="2000" dirty="0" smtClean="0">
                <a:solidFill>
                  <a:srgbClr val="2825FD"/>
                </a:solidFill>
                <a:latin typeface="+mn-ea"/>
                <a:cs typeface="Times New Roman" panose="02020603050405020304" pitchFamily="18" charset="0"/>
                <a:sym typeface="+mn-ea"/>
              </a:rPr>
              <a:t>俞飚院士</a:t>
            </a:r>
            <a:r>
              <a:rPr lang="zh-CN" altLang="en-US" sz="2000" dirty="0" smtClean="0">
                <a:latin typeface="+mn-ea"/>
                <a:cs typeface="Times New Roman" panose="02020603050405020304" pitchFamily="18" charset="0"/>
                <a:sym typeface="+mn-ea"/>
              </a:rPr>
              <a:t>，中科院上海有机化学研究所</a:t>
            </a:r>
            <a:endParaRPr lang="en-US" altLang="zh-CN" sz="2000" dirty="0" smtClean="0">
              <a:latin typeface="+mn-ea"/>
              <a:cs typeface="Times New Roman" panose="02020603050405020304" pitchFamily="18" charset="0"/>
              <a:sym typeface="+mn-ea"/>
            </a:endParaRPr>
          </a:p>
          <a:p>
            <a:pPr>
              <a:lnSpc>
                <a:spcPct val="150000"/>
              </a:lnSpc>
            </a:pPr>
            <a:r>
              <a:rPr lang="en-US" altLang="zh-CN" sz="2000" dirty="0" smtClean="0">
                <a:latin typeface="+mn-ea"/>
                <a:cs typeface="Times New Roman" panose="02020603050405020304" pitchFamily="18" charset="0"/>
                <a:sym typeface="+mn-ea"/>
              </a:rPr>
              <a:t>2024.04.26</a:t>
            </a:r>
            <a:r>
              <a:rPr lang="zh-CN" altLang="en-US" sz="2000" dirty="0" smtClean="0">
                <a:latin typeface="+mn-ea"/>
                <a:cs typeface="Times New Roman" panose="02020603050405020304" pitchFamily="18" charset="0"/>
                <a:sym typeface="+mn-ea"/>
              </a:rPr>
              <a:t>，纳米生物界面与纳米药物调控策略，</a:t>
            </a:r>
            <a:r>
              <a:rPr lang="zh-CN" altLang="en-US" sz="2000" dirty="0" smtClean="0">
                <a:solidFill>
                  <a:srgbClr val="2825FD"/>
                </a:solidFill>
                <a:latin typeface="+mn-ea"/>
                <a:cs typeface="Times New Roman" panose="02020603050405020304" pitchFamily="18" charset="0"/>
                <a:sym typeface="+mn-ea"/>
              </a:rPr>
              <a:t>陈春英院士</a:t>
            </a:r>
            <a:r>
              <a:rPr lang="zh-CN" altLang="en-US" sz="2000" dirty="0" smtClean="0">
                <a:latin typeface="+mn-ea"/>
                <a:cs typeface="Times New Roman" panose="02020603050405020304" pitchFamily="18" charset="0"/>
                <a:sym typeface="+mn-ea"/>
              </a:rPr>
              <a:t>，国家纳米科学中心</a:t>
            </a:r>
            <a:endParaRPr lang="zh-CN" altLang="en-US" sz="2000" dirty="0">
              <a:latin typeface="+mn-ea"/>
              <a:cs typeface="Times New Roman" panose="02020603050405020304" pitchFamily="18" charset="0"/>
              <a:sym typeface="+mn-ea"/>
            </a:endParaRPr>
          </a:p>
        </p:txBody>
      </p:sp>
      <p:cxnSp>
        <p:nvCxnSpPr>
          <p:cNvPr id="12" name="直接连接符 11"/>
          <p:cNvCxnSpPr/>
          <p:nvPr/>
        </p:nvCxnSpPr>
        <p:spPr>
          <a:xfrm>
            <a:off x="40640" y="835025"/>
            <a:ext cx="12151360" cy="0"/>
          </a:xfrm>
          <a:prstGeom prst="line">
            <a:avLst/>
          </a:prstGeom>
          <a:ln w="19050">
            <a:solidFill>
              <a:srgbClr val="84006A"/>
            </a:solidFill>
          </a:ln>
        </p:spPr>
        <p:style>
          <a:lnRef idx="1">
            <a:schemeClr val="accent1"/>
          </a:lnRef>
          <a:fillRef idx="0">
            <a:schemeClr val="accent1"/>
          </a:fillRef>
          <a:effectRef idx="0">
            <a:schemeClr val="accent1"/>
          </a:effectRef>
          <a:fontRef idx="minor">
            <a:schemeClr val="tx1"/>
          </a:fontRef>
        </p:style>
      </p:cxnSp>
      <p:sp>
        <p:nvSpPr>
          <p:cNvPr id="13" name="标题 66"/>
          <p:cNvSpPr txBox="1">
            <a:spLocks/>
          </p:cNvSpPr>
          <p:nvPr/>
        </p:nvSpPr>
        <p:spPr>
          <a:xfrm>
            <a:off x="40640" y="321310"/>
            <a:ext cx="1837321" cy="57404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2800" b="1" dirty="0" smtClean="0">
                <a:solidFill>
                  <a:srgbClr val="84006A"/>
                </a:solidFill>
                <a:latin typeface="方正兰亭准黑_GBK" panose="02000000000000000000" charset="-122"/>
                <a:ea typeface="方正兰亭准黑_GBK" panose="02000000000000000000" charset="-122"/>
              </a:rPr>
              <a:t>伯苓讲座</a:t>
            </a:r>
            <a:endParaRPr lang="zh-CN" altLang="en-US" sz="2800" b="1" dirty="0">
              <a:solidFill>
                <a:srgbClr val="84006A"/>
              </a:solidFill>
              <a:latin typeface="微软雅黑" panose="020B0503020204020204" charset="-122"/>
              <a:ea typeface="微软雅黑" panose="020B0503020204020204" charset="-122"/>
              <a:cs typeface="微软雅黑" panose="020B0503020204020204" charset="-122"/>
            </a:endParaRPr>
          </a:p>
        </p:txBody>
      </p:sp>
    </p:spTree>
    <p:custDataLst>
      <p:tags r:id="rId1"/>
    </p:custDataLst>
    <p:extLst>
      <p:ext uri="{BB962C8B-B14F-4D97-AF65-F5344CB8AC3E}">
        <p14:creationId xmlns:p14="http://schemas.microsoft.com/office/powerpoint/2010/main" val="40677631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10.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11.xml><?xml version="1.0" encoding="utf-8"?>
<p:tagLst xmlns:a="http://schemas.openxmlformats.org/drawingml/2006/main" xmlns:r="http://schemas.openxmlformats.org/officeDocument/2006/relationships" xmlns:p="http://schemas.openxmlformats.org/presentationml/2006/main">
  <p:tag name="WM_BEAUTIFY_ZORDER_FLAG_TAG" val="1"/>
</p:tagLst>
</file>

<file path=ppt/tags/tag12.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13.xml><?xml version="1.0" encoding="utf-8"?>
<p:tagLst xmlns:a="http://schemas.openxmlformats.org/drawingml/2006/main" xmlns:r="http://schemas.openxmlformats.org/officeDocument/2006/relationships" xmlns:p="http://schemas.openxmlformats.org/presentationml/2006/main">
  <p:tag name="WM_BEAUTIFY_ZORDER_FLAG_TAG" val="1"/>
</p:tagLst>
</file>

<file path=ppt/tags/tag14.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15.xml><?xml version="1.0" encoding="utf-8"?>
<p:tagLst xmlns:a="http://schemas.openxmlformats.org/drawingml/2006/main" xmlns:r="http://schemas.openxmlformats.org/officeDocument/2006/relationships" xmlns:p="http://schemas.openxmlformats.org/presentationml/2006/main">
  <p:tag name="WM_BEAUTIFY_ZORDER_FLAG_TAG" val="1"/>
</p:tagLst>
</file>

<file path=ppt/tags/tag16.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17.xml><?xml version="1.0" encoding="utf-8"?>
<p:tagLst xmlns:a="http://schemas.openxmlformats.org/drawingml/2006/main" xmlns:r="http://schemas.openxmlformats.org/officeDocument/2006/relationships" xmlns:p="http://schemas.openxmlformats.org/presentationml/2006/main">
  <p:tag name="WM_BEAUTIFY_ZORDER_FLAG_TAG" val="1"/>
</p:tagLst>
</file>

<file path=ppt/tags/tag18.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19.xml><?xml version="1.0" encoding="utf-8"?>
<p:tagLst xmlns:a="http://schemas.openxmlformats.org/drawingml/2006/main" xmlns:r="http://schemas.openxmlformats.org/officeDocument/2006/relationships" xmlns:p="http://schemas.openxmlformats.org/presentationml/2006/main">
  <p:tag name="WM_BEAUTIFY_ZORDER_FLAG_TAG" val="1"/>
</p:tagLst>
</file>

<file path=ppt/tags/tag2.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20.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21.xml><?xml version="1.0" encoding="utf-8"?>
<p:tagLst xmlns:a="http://schemas.openxmlformats.org/drawingml/2006/main" xmlns:r="http://schemas.openxmlformats.org/officeDocument/2006/relationships" xmlns:p="http://schemas.openxmlformats.org/presentationml/2006/main">
  <p:tag name="WM_BEAUTIFY_ZORDER_FLAG_TAG" val="1"/>
</p:tagLst>
</file>

<file path=ppt/tags/tag22.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23.xml><?xml version="1.0" encoding="utf-8"?>
<p:tagLst xmlns:a="http://schemas.openxmlformats.org/drawingml/2006/main" xmlns:r="http://schemas.openxmlformats.org/officeDocument/2006/relationships" xmlns:p="http://schemas.openxmlformats.org/presentationml/2006/main">
  <p:tag name="WM_BEAUTIFY_ZORDER_FLAG_TAG" val="1"/>
</p:tagLst>
</file>

<file path=ppt/tags/tag24.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2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162,&quot;width&quot;:8134}"/>
</p:tagLst>
</file>

<file path=ppt/tags/tag2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151.03937007874,&quot;width&quot;:5278.174803149606}"/>
</p:tagLst>
</file>

<file path=ppt/tags/tag2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162,&quot;width&quot;:8134}"/>
</p:tagLst>
</file>

<file path=ppt/tags/tag2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162,&quot;width&quot;:8134}"/>
</p:tagLst>
</file>

<file path=ppt/tags/tag2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162,&quot;width&quot;:8134}"/>
</p:tagLst>
</file>

<file path=ppt/tags/tag3.xml><?xml version="1.0" encoding="utf-8"?>
<p:tagLst xmlns:a="http://schemas.openxmlformats.org/drawingml/2006/main" xmlns:r="http://schemas.openxmlformats.org/officeDocument/2006/relationships" xmlns:p="http://schemas.openxmlformats.org/presentationml/2006/main">
  <p:tag name="WM_BEAUTIFY_ZORDER_FLAG_TAG" val="1"/>
</p:tagLst>
</file>

<file path=ppt/tags/tag3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162,&quot;width&quot;:8134}"/>
</p:tagLst>
</file>

<file path=ppt/tags/tag31.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4.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5.xml><?xml version="1.0" encoding="utf-8"?>
<p:tagLst xmlns:a="http://schemas.openxmlformats.org/drawingml/2006/main" xmlns:r="http://schemas.openxmlformats.org/officeDocument/2006/relationships" xmlns:p="http://schemas.openxmlformats.org/presentationml/2006/main">
  <p:tag name="WM_BEAUTIFY_ZORDER_FLAG_TAG" val="1"/>
</p:tagLst>
</file>

<file path=ppt/tags/tag6.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7.xml><?xml version="1.0" encoding="utf-8"?>
<p:tagLst xmlns:a="http://schemas.openxmlformats.org/drawingml/2006/main" xmlns:r="http://schemas.openxmlformats.org/officeDocument/2006/relationships" xmlns:p="http://schemas.openxmlformats.org/presentationml/2006/main">
  <p:tag name="WM_BEAUTIFY_ZORDER_FLAG_TAG" val="1"/>
</p:tagLst>
</file>

<file path=ppt/tags/tag8.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9.xml><?xml version="1.0" encoding="utf-8"?>
<p:tagLst xmlns:a="http://schemas.openxmlformats.org/drawingml/2006/main" xmlns:r="http://schemas.openxmlformats.org/officeDocument/2006/relationships" xmlns:p="http://schemas.openxmlformats.org/presentationml/2006/main">
  <p:tag name="WM_BEAUTIFY_ZORDER_FLAG_TAG"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376</TotalTime>
  <Words>1730</Words>
  <Application>Microsoft Office PowerPoint</Application>
  <PresentationFormat>宽屏</PresentationFormat>
  <Paragraphs>117</Paragraphs>
  <Slides>19</Slides>
  <Notes>0</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19</vt:i4>
      </vt:variant>
    </vt:vector>
  </HeadingPairs>
  <TitlesOfParts>
    <vt:vector size="30" baseType="lpstr">
      <vt:lpstr>Monotype Sorts</vt:lpstr>
      <vt:lpstr>等线</vt:lpstr>
      <vt:lpstr>方正兰亭准黑_GBK</vt:lpstr>
      <vt:lpstr>黑体</vt:lpstr>
      <vt:lpstr>宋体</vt:lpstr>
      <vt:lpstr>微软雅黑</vt:lpstr>
      <vt:lpstr>Arial</vt:lpstr>
      <vt:lpstr>Calibri</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Windows 用户</cp:lastModifiedBy>
  <cp:revision>181</cp:revision>
  <dcterms:created xsi:type="dcterms:W3CDTF">2019-05-20T02:26:00Z</dcterms:created>
  <dcterms:modified xsi:type="dcterms:W3CDTF">2024-07-27T06:37:37Z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2052-11.1.0.8696</vt:lpwstr>
  </property>
</Properties>
</file>